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63" r:id="rId3"/>
    <p:sldId id="257" r:id="rId4"/>
    <p:sldId id="258" r:id="rId5"/>
    <p:sldId id="259" r:id="rId6"/>
    <p:sldId id="262" r:id="rId7"/>
    <p:sldId id="265" r:id="rId8"/>
    <p:sldId id="264"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7" autoAdjust="0"/>
    <p:restoredTop sz="86418"/>
  </p:normalViewPr>
  <p:slideViewPr>
    <p:cSldViewPr snapToGrid="0">
      <p:cViewPr varScale="1">
        <p:scale>
          <a:sx n="104" d="100"/>
          <a:sy n="104" d="100"/>
        </p:scale>
        <p:origin x="224" y="3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731F8-32B1-434C-B1A0-32ED3FAA0B0C}" type="datetimeFigureOut">
              <a:rPr lang="en-US" smtClean="0"/>
              <a:t>12/3/19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5AF43-5DF0-4442-8A19-915E2C616438}" type="slidenum">
              <a:rPr lang="en-US" smtClean="0"/>
              <a:t>‹#›</a:t>
            </a:fld>
            <a:endParaRPr lang="en-US"/>
          </a:p>
        </p:txBody>
      </p:sp>
    </p:spTree>
    <p:extLst>
      <p:ext uri="{BB962C8B-B14F-4D97-AF65-F5344CB8AC3E}">
        <p14:creationId xmlns:p14="http://schemas.microsoft.com/office/powerpoint/2010/main" val="2248955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85AF43-5DF0-4442-8A19-915E2C616438}" type="slidenum">
              <a:rPr lang="en-US" smtClean="0"/>
              <a:t>1</a:t>
            </a:fld>
            <a:endParaRPr lang="en-US"/>
          </a:p>
        </p:txBody>
      </p:sp>
    </p:spTree>
    <p:extLst>
      <p:ext uri="{BB962C8B-B14F-4D97-AF65-F5344CB8AC3E}">
        <p14:creationId xmlns:p14="http://schemas.microsoft.com/office/powerpoint/2010/main" val="152114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85AF43-5DF0-4442-8A19-915E2C616438}" type="slidenum">
              <a:rPr lang="en-US" smtClean="0"/>
              <a:t>2</a:t>
            </a:fld>
            <a:endParaRPr lang="en-US"/>
          </a:p>
        </p:txBody>
      </p:sp>
    </p:spTree>
    <p:extLst>
      <p:ext uri="{BB962C8B-B14F-4D97-AF65-F5344CB8AC3E}">
        <p14:creationId xmlns:p14="http://schemas.microsoft.com/office/powerpoint/2010/main" val="313649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85AF43-5DF0-4442-8A19-915E2C616438}" type="slidenum">
              <a:rPr lang="en-US" smtClean="0"/>
              <a:t>3</a:t>
            </a:fld>
            <a:endParaRPr lang="en-US"/>
          </a:p>
        </p:txBody>
      </p:sp>
    </p:spTree>
    <p:extLst>
      <p:ext uri="{BB962C8B-B14F-4D97-AF65-F5344CB8AC3E}">
        <p14:creationId xmlns:p14="http://schemas.microsoft.com/office/powerpoint/2010/main" val="126356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CB86965-9E47-486C-84ED-630EBC729274}"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6751CF-F26C-4FF4-8BA2-1CEF362A37FC}"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6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86965-9E47-486C-84ED-630EBC729274}"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6751CF-F26C-4FF4-8BA2-1CEF362A37FC}" type="slidenum">
              <a:rPr lang="en-GB" smtClean="0"/>
              <a:t>‹#›</a:t>
            </a:fld>
            <a:endParaRPr lang="en-GB"/>
          </a:p>
        </p:txBody>
      </p:sp>
    </p:spTree>
    <p:extLst>
      <p:ext uri="{BB962C8B-B14F-4D97-AF65-F5344CB8AC3E}">
        <p14:creationId xmlns:p14="http://schemas.microsoft.com/office/powerpoint/2010/main" val="3570453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86965-9E47-486C-84ED-630EBC729274}"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6751CF-F26C-4FF4-8BA2-1CEF362A37FC}"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86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B86965-9E47-486C-84ED-630EBC729274}"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6751CF-F26C-4FF4-8BA2-1CEF362A37FC}" type="slidenum">
              <a:rPr lang="en-GB" smtClean="0"/>
              <a:t>‹#›</a:t>
            </a:fld>
            <a:endParaRPr lang="en-GB"/>
          </a:p>
        </p:txBody>
      </p:sp>
    </p:spTree>
    <p:extLst>
      <p:ext uri="{BB962C8B-B14F-4D97-AF65-F5344CB8AC3E}">
        <p14:creationId xmlns:p14="http://schemas.microsoft.com/office/powerpoint/2010/main" val="374603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B86965-9E47-486C-84ED-630EBC729274}" type="datetimeFigureOut">
              <a:rPr lang="en-GB" smtClean="0"/>
              <a:t>03/12/2019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6751CF-F26C-4FF4-8BA2-1CEF362A37FC}"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944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B86965-9E47-486C-84ED-630EBC729274}"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6751CF-F26C-4FF4-8BA2-1CEF362A37FC}" type="slidenum">
              <a:rPr lang="en-GB" smtClean="0"/>
              <a:t>‹#›</a:t>
            </a:fld>
            <a:endParaRPr lang="en-GB"/>
          </a:p>
        </p:txBody>
      </p:sp>
    </p:spTree>
    <p:extLst>
      <p:ext uri="{BB962C8B-B14F-4D97-AF65-F5344CB8AC3E}">
        <p14:creationId xmlns:p14="http://schemas.microsoft.com/office/powerpoint/2010/main" val="463395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B86965-9E47-486C-84ED-630EBC729274}" type="datetimeFigureOut">
              <a:rPr lang="en-GB" smtClean="0"/>
              <a:t>03/12/2019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6751CF-F26C-4FF4-8BA2-1CEF362A37FC}" type="slidenum">
              <a:rPr lang="en-GB" smtClean="0"/>
              <a:t>‹#›</a:t>
            </a:fld>
            <a:endParaRPr lang="en-GB"/>
          </a:p>
        </p:txBody>
      </p:sp>
    </p:spTree>
    <p:extLst>
      <p:ext uri="{BB962C8B-B14F-4D97-AF65-F5344CB8AC3E}">
        <p14:creationId xmlns:p14="http://schemas.microsoft.com/office/powerpoint/2010/main" val="79710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B86965-9E47-486C-84ED-630EBC729274}" type="datetimeFigureOut">
              <a:rPr lang="en-GB" smtClean="0"/>
              <a:t>03/12/2019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6751CF-F26C-4FF4-8BA2-1CEF362A37FC}" type="slidenum">
              <a:rPr lang="en-GB" smtClean="0"/>
              <a:t>‹#›</a:t>
            </a:fld>
            <a:endParaRPr lang="en-GB"/>
          </a:p>
        </p:txBody>
      </p:sp>
    </p:spTree>
    <p:extLst>
      <p:ext uri="{BB962C8B-B14F-4D97-AF65-F5344CB8AC3E}">
        <p14:creationId xmlns:p14="http://schemas.microsoft.com/office/powerpoint/2010/main" val="4077055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86965-9E47-486C-84ED-630EBC729274}" type="datetimeFigureOut">
              <a:rPr lang="en-GB" smtClean="0"/>
              <a:t>03/12/2019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6751CF-F26C-4FF4-8BA2-1CEF362A37FC}" type="slidenum">
              <a:rPr lang="en-GB" smtClean="0"/>
              <a:t>‹#›</a:t>
            </a:fld>
            <a:endParaRPr lang="en-GB"/>
          </a:p>
        </p:txBody>
      </p:sp>
    </p:spTree>
    <p:extLst>
      <p:ext uri="{BB962C8B-B14F-4D97-AF65-F5344CB8AC3E}">
        <p14:creationId xmlns:p14="http://schemas.microsoft.com/office/powerpoint/2010/main" val="3301028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B86965-9E47-486C-84ED-630EBC729274}"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6751CF-F26C-4FF4-8BA2-1CEF362A37FC}" type="slidenum">
              <a:rPr lang="en-GB" smtClean="0"/>
              <a:t>‹#›</a:t>
            </a:fld>
            <a:endParaRPr lang="en-GB"/>
          </a:p>
        </p:txBody>
      </p:sp>
    </p:spTree>
    <p:extLst>
      <p:ext uri="{BB962C8B-B14F-4D97-AF65-F5344CB8AC3E}">
        <p14:creationId xmlns:p14="http://schemas.microsoft.com/office/powerpoint/2010/main" val="293687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CB86965-9E47-486C-84ED-630EBC729274}" type="datetimeFigureOut">
              <a:rPr lang="en-GB" smtClean="0"/>
              <a:t>03/12/2019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6751CF-F26C-4FF4-8BA2-1CEF362A37FC}"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01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CB86965-9E47-486C-84ED-630EBC729274}" type="datetimeFigureOut">
              <a:rPr lang="en-GB" smtClean="0"/>
              <a:t>03/12/2019</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86751CF-F26C-4FF4-8BA2-1CEF362A37FC}"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562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6B461-F6D2-4C17-84DE-14F10EED8DA6}"/>
              </a:ext>
            </a:extLst>
          </p:cNvPr>
          <p:cNvSpPr>
            <a:spLocks noGrp="1"/>
          </p:cNvSpPr>
          <p:nvPr>
            <p:ph type="ctrTitle"/>
          </p:nvPr>
        </p:nvSpPr>
        <p:spPr/>
        <p:txBody>
          <a:bodyPr/>
          <a:lstStyle/>
          <a:p>
            <a:r>
              <a:rPr lang="en-US" dirty="0"/>
              <a:t>Morgan’s mail</a:t>
            </a:r>
            <a:endParaRPr lang="en-GB" dirty="0"/>
          </a:p>
        </p:txBody>
      </p:sp>
      <p:sp>
        <p:nvSpPr>
          <p:cNvPr id="3" name="Subtitle 2">
            <a:extLst>
              <a:ext uri="{FF2B5EF4-FFF2-40B4-BE49-F238E27FC236}">
                <a16:creationId xmlns:a16="http://schemas.microsoft.com/office/drawing/2014/main" id="{BD8223B3-B334-4717-8667-94504559D984}"/>
              </a:ext>
            </a:extLst>
          </p:cNvPr>
          <p:cNvSpPr>
            <a:spLocks noGrp="1"/>
          </p:cNvSpPr>
          <p:nvPr>
            <p:ph type="subTitle" idx="1"/>
          </p:nvPr>
        </p:nvSpPr>
        <p:spPr/>
        <p:txBody>
          <a:bodyPr/>
          <a:lstStyle/>
          <a:p>
            <a:r>
              <a:rPr lang="en-US" dirty="0"/>
              <a:t>My website presentation.</a:t>
            </a:r>
            <a:endParaRPr lang="en-GB" dirty="0"/>
          </a:p>
        </p:txBody>
      </p:sp>
      <p:pic>
        <p:nvPicPr>
          <p:cNvPr id="4" name="Picture 3">
            <a:extLst>
              <a:ext uri="{FF2B5EF4-FFF2-40B4-BE49-F238E27FC236}">
                <a16:creationId xmlns:a16="http://schemas.microsoft.com/office/drawing/2014/main" id="{653EBD89-B9FC-4110-AE48-B853C414903F}"/>
              </a:ext>
            </a:extLst>
          </p:cNvPr>
          <p:cNvPicPr>
            <a:picLocks noChangeAspect="1"/>
          </p:cNvPicPr>
          <p:nvPr/>
        </p:nvPicPr>
        <p:blipFill rotWithShape="1">
          <a:blip r:embed="rId3"/>
          <a:srcRect l="5209" t="17762" r="1354"/>
          <a:stretch/>
        </p:blipFill>
        <p:spPr>
          <a:xfrm>
            <a:off x="1905000" y="308308"/>
            <a:ext cx="8382000" cy="4147718"/>
          </a:xfrm>
          <a:prstGeom prst="rect">
            <a:avLst/>
          </a:prstGeom>
        </p:spPr>
      </p:pic>
    </p:spTree>
    <p:extLst>
      <p:ext uri="{BB962C8B-B14F-4D97-AF65-F5344CB8AC3E}">
        <p14:creationId xmlns:p14="http://schemas.microsoft.com/office/powerpoint/2010/main" val="41726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301B5-99A6-0349-8563-EDF3FE95FDCD}"/>
              </a:ext>
            </a:extLst>
          </p:cNvPr>
          <p:cNvSpPr>
            <a:spLocks noGrp="1"/>
          </p:cNvSpPr>
          <p:nvPr>
            <p:ph type="title"/>
          </p:nvPr>
        </p:nvSpPr>
        <p:spPr/>
        <p:txBody>
          <a:bodyPr/>
          <a:lstStyle/>
          <a:p>
            <a:r>
              <a:rPr lang="en-US" dirty="0"/>
              <a:t>INSPIRATION</a:t>
            </a:r>
          </a:p>
        </p:txBody>
      </p:sp>
      <p:sp>
        <p:nvSpPr>
          <p:cNvPr id="3" name="Content Placeholder 2">
            <a:extLst>
              <a:ext uri="{FF2B5EF4-FFF2-40B4-BE49-F238E27FC236}">
                <a16:creationId xmlns:a16="http://schemas.microsoft.com/office/drawing/2014/main" id="{A434013E-9976-A445-A11A-3CC6DDDF96CB}"/>
              </a:ext>
            </a:extLst>
          </p:cNvPr>
          <p:cNvSpPr>
            <a:spLocks noGrp="1"/>
          </p:cNvSpPr>
          <p:nvPr>
            <p:ph idx="1"/>
          </p:nvPr>
        </p:nvSpPr>
        <p:spPr>
          <a:xfrm>
            <a:off x="923920" y="1578215"/>
            <a:ext cx="6153285" cy="5123210"/>
          </a:xfrm>
        </p:spPr>
        <p:txBody>
          <a:bodyPr>
            <a:normAutofit/>
          </a:bodyPr>
          <a:lstStyle/>
          <a:p>
            <a:pPr lvl="1"/>
            <a:r>
              <a:rPr lang="en-US" sz="2000" dirty="0"/>
              <a:t>I took inspiration from the ELLE magazine website as I like the aesthetic of the website and how the layout is simply and easy to navigate. </a:t>
            </a:r>
          </a:p>
          <a:p>
            <a:pPr lvl="1"/>
            <a:r>
              <a:rPr lang="en-US" sz="2000" dirty="0"/>
              <a:t>I also like their </a:t>
            </a:r>
            <a:r>
              <a:rPr lang="en-US" sz="2000" dirty="0" err="1"/>
              <a:t>colour</a:t>
            </a:r>
            <a:r>
              <a:rPr lang="en-US" sz="2000" dirty="0"/>
              <a:t> scheme as it fits their target audience perfectly of young women which helped me to chose the </a:t>
            </a:r>
            <a:r>
              <a:rPr lang="en-US" sz="2000" dirty="0" err="1"/>
              <a:t>colour</a:t>
            </a:r>
            <a:r>
              <a:rPr lang="en-US" sz="2000" dirty="0"/>
              <a:t> scheme to use for my website as I would like to appeal people who are like me and are interested in the same things that I am.</a:t>
            </a:r>
          </a:p>
          <a:p>
            <a:pPr lvl="1"/>
            <a:r>
              <a:rPr lang="en-US" sz="2000" dirty="0"/>
              <a:t>I chose my theme </a:t>
            </a:r>
            <a:r>
              <a:rPr lang="en-GB" sz="2000" i="1" dirty="0"/>
              <a:t>MH </a:t>
            </a:r>
            <a:r>
              <a:rPr lang="en-GB" sz="2000" i="1" dirty="0" err="1"/>
              <a:t>Newsdesk</a:t>
            </a:r>
            <a:r>
              <a:rPr lang="en-GB" sz="2000" i="1" dirty="0"/>
              <a:t> Light </a:t>
            </a:r>
            <a:r>
              <a:rPr lang="en-GB" sz="2000" dirty="0"/>
              <a:t>as it has a similar menu navigation as the ELLE website. I like this because it makes the menu easy to use but also makes it a feature part of the homepage.</a:t>
            </a:r>
          </a:p>
          <a:p>
            <a:pPr lvl="1"/>
            <a:r>
              <a:rPr lang="en-GB" sz="2000" dirty="0"/>
              <a:t>I like that the ELLE website has central images for the main articles and less important stories to the right, so I tried to match this with my website by adding sidebars.</a:t>
            </a:r>
          </a:p>
          <a:p>
            <a:pPr lvl="2"/>
            <a:endParaRPr lang="en-US" sz="1800" dirty="0"/>
          </a:p>
        </p:txBody>
      </p:sp>
      <p:pic>
        <p:nvPicPr>
          <p:cNvPr id="4" name="Picture 3">
            <a:extLst>
              <a:ext uri="{FF2B5EF4-FFF2-40B4-BE49-F238E27FC236}">
                <a16:creationId xmlns:a16="http://schemas.microsoft.com/office/drawing/2014/main" id="{9E6C1B74-54CD-4E41-B108-A4B0855283FB}"/>
              </a:ext>
            </a:extLst>
          </p:cNvPr>
          <p:cNvPicPr>
            <a:picLocks noChangeAspect="1"/>
          </p:cNvPicPr>
          <p:nvPr/>
        </p:nvPicPr>
        <p:blipFill rotWithShape="1">
          <a:blip r:embed="rId3"/>
          <a:srcRect l="4623" t="13315" r="1472"/>
          <a:stretch/>
        </p:blipFill>
        <p:spPr>
          <a:xfrm>
            <a:off x="7177413" y="834684"/>
            <a:ext cx="4617105" cy="2396280"/>
          </a:xfrm>
          <a:prstGeom prst="rect">
            <a:avLst/>
          </a:prstGeom>
        </p:spPr>
      </p:pic>
      <p:pic>
        <p:nvPicPr>
          <p:cNvPr id="5" name="Picture 4">
            <a:extLst>
              <a:ext uri="{FF2B5EF4-FFF2-40B4-BE49-F238E27FC236}">
                <a16:creationId xmlns:a16="http://schemas.microsoft.com/office/drawing/2014/main" id="{0505B2F2-169F-4D3E-B289-740A815FCBBC}"/>
              </a:ext>
            </a:extLst>
          </p:cNvPr>
          <p:cNvPicPr>
            <a:picLocks noChangeAspect="1"/>
          </p:cNvPicPr>
          <p:nvPr/>
        </p:nvPicPr>
        <p:blipFill rotWithShape="1">
          <a:blip r:embed="rId4"/>
          <a:srcRect l="14384" t="13681" r="13802" b="18523"/>
          <a:stretch/>
        </p:blipFill>
        <p:spPr>
          <a:xfrm>
            <a:off x="7177412" y="3397008"/>
            <a:ext cx="4617105" cy="2450567"/>
          </a:xfrm>
          <a:prstGeom prst="rect">
            <a:avLst/>
          </a:prstGeom>
        </p:spPr>
      </p:pic>
    </p:spTree>
    <p:extLst>
      <p:ext uri="{BB962C8B-B14F-4D97-AF65-F5344CB8AC3E}">
        <p14:creationId xmlns:p14="http://schemas.microsoft.com/office/powerpoint/2010/main" val="400667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672D3-13C2-4283-99C3-7CC885F5AEE8}"/>
              </a:ext>
            </a:extLst>
          </p:cNvPr>
          <p:cNvSpPr>
            <a:spLocks noGrp="1"/>
          </p:cNvSpPr>
          <p:nvPr>
            <p:ph type="title"/>
          </p:nvPr>
        </p:nvSpPr>
        <p:spPr/>
        <p:txBody>
          <a:bodyPr/>
          <a:lstStyle/>
          <a:p>
            <a:r>
              <a:rPr lang="en-US" dirty="0"/>
              <a:t>BACKGROUND &amp; theme</a:t>
            </a:r>
            <a:endParaRPr lang="en-GB" dirty="0"/>
          </a:p>
        </p:txBody>
      </p:sp>
      <p:sp>
        <p:nvSpPr>
          <p:cNvPr id="3" name="Content Placeholder 2">
            <a:extLst>
              <a:ext uri="{FF2B5EF4-FFF2-40B4-BE49-F238E27FC236}">
                <a16:creationId xmlns:a16="http://schemas.microsoft.com/office/drawing/2014/main" id="{B2D129AB-3C77-453F-9218-BA507FD2CE7B}"/>
              </a:ext>
            </a:extLst>
          </p:cNvPr>
          <p:cNvSpPr>
            <a:spLocks noGrp="1"/>
          </p:cNvSpPr>
          <p:nvPr>
            <p:ph idx="1"/>
          </p:nvPr>
        </p:nvSpPr>
        <p:spPr>
          <a:xfrm>
            <a:off x="1024128" y="1685543"/>
            <a:ext cx="6275832" cy="5003355"/>
          </a:xfrm>
        </p:spPr>
        <p:txBody>
          <a:bodyPr>
            <a:normAutofit lnSpcReduction="10000"/>
          </a:bodyPr>
          <a:lstStyle/>
          <a:p>
            <a:pPr lvl="1"/>
            <a:r>
              <a:rPr lang="en-US" sz="2000" dirty="0"/>
              <a:t>I chose this background image because the stories that I intend to write and upload to my website are mostly based in London. </a:t>
            </a:r>
          </a:p>
          <a:p>
            <a:pPr lvl="1"/>
            <a:r>
              <a:rPr lang="en-US" sz="2000" dirty="0"/>
              <a:t>I decided to use this photograph as my background as I thought that it was quite a unique photo of the capital due to the bright </a:t>
            </a:r>
            <a:r>
              <a:rPr lang="en-US" sz="2000" dirty="0" err="1"/>
              <a:t>colours</a:t>
            </a:r>
            <a:r>
              <a:rPr lang="en-US" sz="2000" dirty="0"/>
              <a:t>.</a:t>
            </a:r>
          </a:p>
          <a:p>
            <a:pPr lvl="1"/>
            <a:r>
              <a:rPr lang="en-US" sz="2000" dirty="0"/>
              <a:t>This photograph caught my eye as I thought that it matched with the </a:t>
            </a:r>
            <a:r>
              <a:rPr lang="en-US" sz="2000" dirty="0" err="1"/>
              <a:t>colour</a:t>
            </a:r>
            <a:r>
              <a:rPr lang="en-US" sz="2000" dirty="0"/>
              <a:t> scheme of my website but also the bright colours reflect ideas of positivity. I thought that this was fitting as I aim to make my website a positive place.</a:t>
            </a:r>
          </a:p>
          <a:p>
            <a:pPr lvl="1"/>
            <a:r>
              <a:rPr lang="en-US" sz="2000" dirty="0"/>
              <a:t>The theme that I chose is</a:t>
            </a:r>
            <a:r>
              <a:rPr lang="en-GB" dirty="0"/>
              <a:t> </a:t>
            </a:r>
            <a:r>
              <a:rPr lang="en-GB" sz="2000" i="1" dirty="0"/>
              <a:t>MH </a:t>
            </a:r>
            <a:r>
              <a:rPr lang="en-GB" sz="2000" i="1" dirty="0" err="1"/>
              <a:t>Newsdesk</a:t>
            </a:r>
            <a:r>
              <a:rPr lang="en-GB" sz="2000" i="1" dirty="0"/>
              <a:t> Light </a:t>
            </a:r>
            <a:r>
              <a:rPr lang="en-GB" sz="2000" dirty="0"/>
              <a:t>because I thought that this theme was the best fitting for the type of news that I want to cover as it is formal but isn’t too intimidating as it is still easy to navigate and has central images on the home page which seem welcoming.</a:t>
            </a:r>
          </a:p>
          <a:p>
            <a:pPr lvl="1"/>
            <a:r>
              <a:rPr lang="en-GB" sz="2000" dirty="0"/>
              <a:t>I chose against adding a logo to my website as I thought that it looked too busy when I attempted it.</a:t>
            </a:r>
            <a:endParaRPr lang="en-US" sz="2000" dirty="0"/>
          </a:p>
        </p:txBody>
      </p:sp>
      <p:pic>
        <p:nvPicPr>
          <p:cNvPr id="4" name="Picture 3">
            <a:extLst>
              <a:ext uri="{FF2B5EF4-FFF2-40B4-BE49-F238E27FC236}">
                <a16:creationId xmlns:a16="http://schemas.microsoft.com/office/drawing/2014/main" id="{DF1FA7EF-2291-49FD-B7C6-B1A39C74C6D9}"/>
              </a:ext>
            </a:extLst>
          </p:cNvPr>
          <p:cNvPicPr>
            <a:picLocks noChangeAspect="1"/>
          </p:cNvPicPr>
          <p:nvPr/>
        </p:nvPicPr>
        <p:blipFill rotWithShape="1">
          <a:blip r:embed="rId3"/>
          <a:srcRect l="4875" t="19096" r="1374" b="-25"/>
          <a:stretch/>
        </p:blipFill>
        <p:spPr>
          <a:xfrm>
            <a:off x="7482840" y="2810193"/>
            <a:ext cx="4342532" cy="2107576"/>
          </a:xfrm>
          <a:prstGeom prst="rect">
            <a:avLst/>
          </a:prstGeom>
        </p:spPr>
      </p:pic>
    </p:spTree>
    <p:extLst>
      <p:ext uri="{BB962C8B-B14F-4D97-AF65-F5344CB8AC3E}">
        <p14:creationId xmlns:p14="http://schemas.microsoft.com/office/powerpoint/2010/main" val="81467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F744-FB24-4F55-84D8-1A98BD674A71}"/>
              </a:ext>
            </a:extLst>
          </p:cNvPr>
          <p:cNvSpPr>
            <a:spLocks noGrp="1"/>
          </p:cNvSpPr>
          <p:nvPr>
            <p:ph type="title"/>
          </p:nvPr>
        </p:nvSpPr>
        <p:spPr/>
        <p:txBody>
          <a:bodyPr/>
          <a:lstStyle/>
          <a:p>
            <a:r>
              <a:rPr lang="en-US" dirty="0"/>
              <a:t>Name AND TAGLINE</a:t>
            </a:r>
            <a:endParaRPr lang="en-GB" dirty="0"/>
          </a:p>
        </p:txBody>
      </p:sp>
      <p:sp>
        <p:nvSpPr>
          <p:cNvPr id="3" name="Content Placeholder 2">
            <a:extLst>
              <a:ext uri="{FF2B5EF4-FFF2-40B4-BE49-F238E27FC236}">
                <a16:creationId xmlns:a16="http://schemas.microsoft.com/office/drawing/2014/main" id="{F78FF4B3-FB06-4574-A058-35FCF643D7E6}"/>
              </a:ext>
            </a:extLst>
          </p:cNvPr>
          <p:cNvSpPr>
            <a:spLocks noGrp="1"/>
          </p:cNvSpPr>
          <p:nvPr>
            <p:ph idx="1"/>
          </p:nvPr>
        </p:nvSpPr>
        <p:spPr>
          <a:xfrm>
            <a:off x="1024129" y="1665962"/>
            <a:ext cx="5071872" cy="4606822"/>
          </a:xfrm>
        </p:spPr>
        <p:txBody>
          <a:bodyPr>
            <a:normAutofit/>
          </a:bodyPr>
          <a:lstStyle/>
          <a:p>
            <a:pPr lvl="1"/>
            <a:r>
              <a:rPr lang="en-US" sz="2000" dirty="0"/>
              <a:t>Morgan’s Mail:</a:t>
            </a:r>
          </a:p>
          <a:p>
            <a:pPr lvl="2"/>
            <a:r>
              <a:rPr lang="en-US" sz="2000" dirty="0"/>
              <a:t>I chose the name ‘Morgan’s Mail’ as I feel that the use of alliteration gives it a catchy ring.</a:t>
            </a:r>
          </a:p>
          <a:p>
            <a:pPr lvl="2"/>
            <a:r>
              <a:rPr lang="en-US" sz="2000" dirty="0"/>
              <a:t>I used my own name to try and make the website personal to me as I want the website to seem friendly and the word ‘Mail’ helps to portray the website more seriously.</a:t>
            </a:r>
          </a:p>
          <a:p>
            <a:pPr lvl="2"/>
            <a:endParaRPr lang="en-US" sz="2000" dirty="0"/>
          </a:p>
          <a:p>
            <a:pPr lvl="1"/>
            <a:r>
              <a:rPr lang="en-US" sz="2000" dirty="0"/>
              <a:t>Tagline:</a:t>
            </a:r>
          </a:p>
          <a:p>
            <a:pPr lvl="2"/>
            <a:r>
              <a:rPr lang="en-US" sz="2000" dirty="0"/>
              <a:t>The tagline is used to show that I am a student journalist studying here at London South Bank University.</a:t>
            </a:r>
            <a:endParaRPr lang="en-GB" sz="2000" dirty="0"/>
          </a:p>
        </p:txBody>
      </p:sp>
      <p:pic>
        <p:nvPicPr>
          <p:cNvPr id="6" name="Picture 5">
            <a:extLst>
              <a:ext uri="{FF2B5EF4-FFF2-40B4-BE49-F238E27FC236}">
                <a16:creationId xmlns:a16="http://schemas.microsoft.com/office/drawing/2014/main" id="{B3E12698-DAFD-6F40-A399-8EF8A38B5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5348" y="3750762"/>
            <a:ext cx="6057900" cy="1181100"/>
          </a:xfrm>
          <a:prstGeom prst="rect">
            <a:avLst/>
          </a:prstGeom>
        </p:spPr>
      </p:pic>
      <p:pic>
        <p:nvPicPr>
          <p:cNvPr id="8" name="Picture 7">
            <a:extLst>
              <a:ext uri="{FF2B5EF4-FFF2-40B4-BE49-F238E27FC236}">
                <a16:creationId xmlns:a16="http://schemas.microsoft.com/office/drawing/2014/main" id="{9BBA1470-B3A9-8640-9A60-4F49F923E0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8845" y="975338"/>
            <a:ext cx="5118911" cy="2285228"/>
          </a:xfrm>
          <a:prstGeom prst="rect">
            <a:avLst/>
          </a:prstGeom>
        </p:spPr>
      </p:pic>
    </p:spTree>
    <p:extLst>
      <p:ext uri="{BB962C8B-B14F-4D97-AF65-F5344CB8AC3E}">
        <p14:creationId xmlns:p14="http://schemas.microsoft.com/office/powerpoint/2010/main" val="1017572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95F73-7E58-44D6-AF50-E06767F4C4BC}"/>
              </a:ext>
            </a:extLst>
          </p:cNvPr>
          <p:cNvSpPr>
            <a:spLocks noGrp="1"/>
          </p:cNvSpPr>
          <p:nvPr>
            <p:ph type="title"/>
          </p:nvPr>
        </p:nvSpPr>
        <p:spPr/>
        <p:txBody>
          <a:bodyPr/>
          <a:lstStyle/>
          <a:p>
            <a:r>
              <a:rPr lang="en-US" dirty="0"/>
              <a:t>MENU</a:t>
            </a:r>
            <a:endParaRPr lang="en-GB" dirty="0"/>
          </a:p>
        </p:txBody>
      </p:sp>
      <p:sp>
        <p:nvSpPr>
          <p:cNvPr id="3" name="Content Placeholder 2">
            <a:extLst>
              <a:ext uri="{FF2B5EF4-FFF2-40B4-BE49-F238E27FC236}">
                <a16:creationId xmlns:a16="http://schemas.microsoft.com/office/drawing/2014/main" id="{09449152-09BB-4306-8F96-B0C201217F14}"/>
              </a:ext>
            </a:extLst>
          </p:cNvPr>
          <p:cNvSpPr>
            <a:spLocks noGrp="1"/>
          </p:cNvSpPr>
          <p:nvPr>
            <p:ph idx="1"/>
          </p:nvPr>
        </p:nvSpPr>
        <p:spPr>
          <a:xfrm>
            <a:off x="823532" y="1603332"/>
            <a:ext cx="5185830" cy="5044356"/>
          </a:xfrm>
        </p:spPr>
        <p:txBody>
          <a:bodyPr>
            <a:normAutofit lnSpcReduction="10000"/>
          </a:bodyPr>
          <a:lstStyle/>
          <a:p>
            <a:pPr lvl="1"/>
            <a:r>
              <a:rPr lang="en-US" sz="2000"/>
              <a:t>My Menu can be found at the top of every page on my website and along the right-hand side on my sidebar.</a:t>
            </a:r>
          </a:p>
          <a:p>
            <a:pPr lvl="1"/>
            <a:r>
              <a:rPr lang="en-US" sz="2000"/>
              <a:t>The Menu is used to help my audience navigate my website easily through the buttons taking you to the different pages on my website.</a:t>
            </a:r>
          </a:p>
          <a:p>
            <a:pPr lvl="2"/>
            <a:r>
              <a:rPr lang="en-GB" sz="1800"/>
              <a:t>The </a:t>
            </a:r>
            <a:r>
              <a:rPr lang="en-GB" sz="1800" i="1"/>
              <a:t>Home</a:t>
            </a:r>
            <a:r>
              <a:rPr lang="en-GB" sz="1800"/>
              <a:t> button takes you back to the start homepage of my website.</a:t>
            </a:r>
          </a:p>
          <a:p>
            <a:pPr lvl="2"/>
            <a:r>
              <a:rPr lang="en-GB" sz="1800"/>
              <a:t>The </a:t>
            </a:r>
            <a:r>
              <a:rPr lang="en-GB" sz="1800" i="1"/>
              <a:t>About Me </a:t>
            </a:r>
            <a:r>
              <a:rPr lang="en-GB" sz="1800"/>
              <a:t>button takes you to the About Me page which has a brief introduction into who I am and where my contact information can be found.</a:t>
            </a:r>
          </a:p>
          <a:p>
            <a:pPr lvl="2"/>
            <a:r>
              <a:rPr lang="en-GB" sz="1800"/>
              <a:t>The </a:t>
            </a:r>
            <a:r>
              <a:rPr lang="en-GB" sz="1800" i="1"/>
              <a:t>Posts</a:t>
            </a:r>
            <a:r>
              <a:rPr lang="en-GB" sz="1800"/>
              <a:t> button takes you to a page where I have linked my uploads in reverse chronological order.</a:t>
            </a:r>
          </a:p>
          <a:p>
            <a:pPr lvl="2"/>
            <a:r>
              <a:rPr lang="en-GB" sz="1800"/>
              <a:t>The </a:t>
            </a:r>
            <a:r>
              <a:rPr lang="en-GB" sz="1800" i="1"/>
              <a:t>Work Experience </a:t>
            </a:r>
            <a:r>
              <a:rPr lang="en-GB" sz="1800"/>
              <a:t>button takes you to the work that I have done for the Shropshire Star and the South London Press.</a:t>
            </a:r>
          </a:p>
          <a:p>
            <a:pPr lvl="2"/>
            <a:r>
              <a:rPr lang="en-GB" sz="1800"/>
              <a:t>The </a:t>
            </a:r>
            <a:r>
              <a:rPr lang="en-GB" sz="1800" i="1"/>
              <a:t>Coursework</a:t>
            </a:r>
            <a:r>
              <a:rPr lang="en-GB" sz="1800"/>
              <a:t> button takes you to the work that I have done for my degree.</a:t>
            </a:r>
            <a:endParaRPr lang="en-GB" sz="1800" dirty="0"/>
          </a:p>
        </p:txBody>
      </p:sp>
      <p:pic>
        <p:nvPicPr>
          <p:cNvPr id="4" name="Picture 3">
            <a:extLst>
              <a:ext uri="{FF2B5EF4-FFF2-40B4-BE49-F238E27FC236}">
                <a16:creationId xmlns:a16="http://schemas.microsoft.com/office/drawing/2014/main" id="{6F61B018-904C-4359-9217-19B7E43F5436}"/>
              </a:ext>
            </a:extLst>
          </p:cNvPr>
          <p:cNvPicPr>
            <a:picLocks noChangeAspect="1"/>
          </p:cNvPicPr>
          <p:nvPr/>
        </p:nvPicPr>
        <p:blipFill rotWithShape="1">
          <a:blip r:embed="rId2"/>
          <a:srcRect l="11875" t="19163" r="53356" b="62746"/>
          <a:stretch/>
        </p:blipFill>
        <p:spPr>
          <a:xfrm>
            <a:off x="6185333" y="0"/>
            <a:ext cx="5768074" cy="1687386"/>
          </a:xfrm>
          <a:prstGeom prst="rect">
            <a:avLst/>
          </a:prstGeom>
        </p:spPr>
      </p:pic>
      <p:pic>
        <p:nvPicPr>
          <p:cNvPr id="5" name="Picture 4">
            <a:extLst>
              <a:ext uri="{FF2B5EF4-FFF2-40B4-BE49-F238E27FC236}">
                <a16:creationId xmlns:a16="http://schemas.microsoft.com/office/drawing/2014/main" id="{F0EC42BD-E79F-4AF6-BC6F-DD2B34E8A64E}"/>
              </a:ext>
            </a:extLst>
          </p:cNvPr>
          <p:cNvPicPr>
            <a:picLocks noChangeAspect="1"/>
          </p:cNvPicPr>
          <p:nvPr/>
        </p:nvPicPr>
        <p:blipFill rotWithShape="1">
          <a:blip r:embed="rId2"/>
          <a:srcRect l="64726" t="36705" r="8400" b="22362"/>
          <a:stretch/>
        </p:blipFill>
        <p:spPr>
          <a:xfrm>
            <a:off x="6086180" y="1603332"/>
            <a:ext cx="2940049" cy="2517731"/>
          </a:xfrm>
          <a:prstGeom prst="rect">
            <a:avLst/>
          </a:prstGeom>
        </p:spPr>
      </p:pic>
      <p:pic>
        <p:nvPicPr>
          <p:cNvPr id="6" name="Picture 5">
            <a:extLst>
              <a:ext uri="{FF2B5EF4-FFF2-40B4-BE49-F238E27FC236}">
                <a16:creationId xmlns:a16="http://schemas.microsoft.com/office/drawing/2014/main" id="{05CC9D2D-666F-4BD2-81EF-AA1C8F28B3B3}"/>
              </a:ext>
            </a:extLst>
          </p:cNvPr>
          <p:cNvPicPr>
            <a:picLocks noChangeAspect="1"/>
          </p:cNvPicPr>
          <p:nvPr/>
        </p:nvPicPr>
        <p:blipFill rotWithShape="1">
          <a:blip r:embed="rId3"/>
          <a:srcRect l="11875" t="18798" r="36918" b="1346"/>
          <a:stretch/>
        </p:blipFill>
        <p:spPr>
          <a:xfrm>
            <a:off x="9069370" y="1687387"/>
            <a:ext cx="2610633" cy="2288942"/>
          </a:xfrm>
          <a:prstGeom prst="rect">
            <a:avLst/>
          </a:prstGeom>
        </p:spPr>
      </p:pic>
      <p:pic>
        <p:nvPicPr>
          <p:cNvPr id="7" name="Picture 6">
            <a:extLst>
              <a:ext uri="{FF2B5EF4-FFF2-40B4-BE49-F238E27FC236}">
                <a16:creationId xmlns:a16="http://schemas.microsoft.com/office/drawing/2014/main" id="{EAE05207-D0A1-47A6-8144-2B510B1BC28D}"/>
              </a:ext>
            </a:extLst>
          </p:cNvPr>
          <p:cNvPicPr>
            <a:picLocks noChangeAspect="1"/>
          </p:cNvPicPr>
          <p:nvPr/>
        </p:nvPicPr>
        <p:blipFill rotWithShape="1">
          <a:blip r:embed="rId4"/>
          <a:srcRect l="12296" t="17617" r="46353" b="454"/>
          <a:stretch/>
        </p:blipFill>
        <p:spPr>
          <a:xfrm>
            <a:off x="6153177" y="4121063"/>
            <a:ext cx="1962199" cy="2185792"/>
          </a:xfrm>
          <a:prstGeom prst="rect">
            <a:avLst/>
          </a:prstGeom>
        </p:spPr>
      </p:pic>
      <p:pic>
        <p:nvPicPr>
          <p:cNvPr id="8" name="Picture 7">
            <a:extLst>
              <a:ext uri="{FF2B5EF4-FFF2-40B4-BE49-F238E27FC236}">
                <a16:creationId xmlns:a16="http://schemas.microsoft.com/office/drawing/2014/main" id="{14119758-8F86-42B3-914F-1FB1B0533B8B}"/>
              </a:ext>
            </a:extLst>
          </p:cNvPr>
          <p:cNvPicPr>
            <a:picLocks noChangeAspect="1"/>
          </p:cNvPicPr>
          <p:nvPr/>
        </p:nvPicPr>
        <p:blipFill rotWithShape="1">
          <a:blip r:embed="rId5"/>
          <a:srcRect l="11875" t="18980" r="46678" b="1711"/>
          <a:stretch/>
        </p:blipFill>
        <p:spPr>
          <a:xfrm>
            <a:off x="8031919" y="4121064"/>
            <a:ext cx="2031762" cy="2185791"/>
          </a:xfrm>
          <a:prstGeom prst="rect">
            <a:avLst/>
          </a:prstGeom>
        </p:spPr>
      </p:pic>
      <p:pic>
        <p:nvPicPr>
          <p:cNvPr id="9" name="Picture 8">
            <a:extLst>
              <a:ext uri="{FF2B5EF4-FFF2-40B4-BE49-F238E27FC236}">
                <a16:creationId xmlns:a16="http://schemas.microsoft.com/office/drawing/2014/main" id="{B9D5D5AD-7FF5-4CBA-A033-F8E300A4A0D3}"/>
              </a:ext>
            </a:extLst>
          </p:cNvPr>
          <p:cNvPicPr>
            <a:picLocks noChangeAspect="1"/>
          </p:cNvPicPr>
          <p:nvPr/>
        </p:nvPicPr>
        <p:blipFill rotWithShape="1">
          <a:blip r:embed="rId6"/>
          <a:srcRect l="11875" t="18980" r="47861" b="5549"/>
          <a:stretch/>
        </p:blipFill>
        <p:spPr>
          <a:xfrm>
            <a:off x="10010044" y="4121060"/>
            <a:ext cx="2172031" cy="2288942"/>
          </a:xfrm>
          <a:prstGeom prst="rect">
            <a:avLst/>
          </a:prstGeom>
        </p:spPr>
      </p:pic>
    </p:spTree>
    <p:extLst>
      <p:ext uri="{BB962C8B-B14F-4D97-AF65-F5344CB8AC3E}">
        <p14:creationId xmlns:p14="http://schemas.microsoft.com/office/powerpoint/2010/main" val="210208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E37A-C757-47C0-8E5D-16D10CCC16A7}"/>
              </a:ext>
            </a:extLst>
          </p:cNvPr>
          <p:cNvSpPr>
            <a:spLocks noGrp="1"/>
          </p:cNvSpPr>
          <p:nvPr>
            <p:ph type="title"/>
          </p:nvPr>
        </p:nvSpPr>
        <p:spPr/>
        <p:txBody>
          <a:bodyPr/>
          <a:lstStyle/>
          <a:p>
            <a:r>
              <a:rPr lang="en-US" dirty="0"/>
              <a:t>Sidebar</a:t>
            </a:r>
            <a:endParaRPr lang="en-GB" dirty="0"/>
          </a:p>
        </p:txBody>
      </p:sp>
      <p:sp>
        <p:nvSpPr>
          <p:cNvPr id="3" name="Content Placeholder 2">
            <a:extLst>
              <a:ext uri="{FF2B5EF4-FFF2-40B4-BE49-F238E27FC236}">
                <a16:creationId xmlns:a16="http://schemas.microsoft.com/office/drawing/2014/main" id="{11703D06-EA9B-414A-81ED-6E5F6588B05B}"/>
              </a:ext>
            </a:extLst>
          </p:cNvPr>
          <p:cNvSpPr>
            <a:spLocks noGrp="1"/>
          </p:cNvSpPr>
          <p:nvPr>
            <p:ph idx="1"/>
          </p:nvPr>
        </p:nvSpPr>
        <p:spPr>
          <a:xfrm>
            <a:off x="1024128" y="1678487"/>
            <a:ext cx="6491487" cy="5022937"/>
          </a:xfrm>
        </p:spPr>
        <p:txBody>
          <a:bodyPr>
            <a:normAutofit lnSpcReduction="10000"/>
          </a:bodyPr>
          <a:lstStyle/>
          <a:p>
            <a:pPr lvl="1"/>
            <a:r>
              <a:rPr lang="en-US" sz="2000" dirty="0"/>
              <a:t>I have used a </a:t>
            </a:r>
            <a:r>
              <a:rPr lang="en-US" sz="2000" i="1" dirty="0"/>
              <a:t>plugin</a:t>
            </a:r>
            <a:r>
              <a:rPr lang="en-US" sz="2000" dirty="0"/>
              <a:t> called the Theia Sticky Sidebar which is permanently visible whilst scrolling down the website.</a:t>
            </a:r>
          </a:p>
          <a:p>
            <a:pPr lvl="1"/>
            <a:r>
              <a:rPr lang="en-US" sz="2000" dirty="0"/>
              <a:t>The sidebar is on the right-hand side of my site as people read from left to right, this helps to hook the attention of the audience as their eyes would naturally fall on it.</a:t>
            </a:r>
          </a:p>
          <a:p>
            <a:pPr lvl="1"/>
            <a:r>
              <a:rPr lang="en-US" sz="2000" dirty="0"/>
              <a:t>On my sidebar:</a:t>
            </a:r>
          </a:p>
          <a:p>
            <a:pPr lvl="2"/>
            <a:r>
              <a:rPr lang="en-US" sz="1800" dirty="0"/>
              <a:t>I have a menu on my sidebar to allow my audience to easily navigate my website.</a:t>
            </a:r>
          </a:p>
          <a:p>
            <a:pPr lvl="2"/>
            <a:r>
              <a:rPr lang="en-US" sz="1800" dirty="0"/>
              <a:t>I have used a </a:t>
            </a:r>
            <a:r>
              <a:rPr lang="en-US" sz="1800" i="1" dirty="0"/>
              <a:t>widget</a:t>
            </a:r>
            <a:r>
              <a:rPr lang="en-US" sz="1800" dirty="0"/>
              <a:t> on my sidebar called Gallery which shows my media library of photographs that I have used in my uploaded articles, this will catch the attention of my audience as it teases what my stories hold.</a:t>
            </a:r>
          </a:p>
          <a:p>
            <a:pPr lvl="2"/>
            <a:r>
              <a:rPr lang="en-US" sz="1800" dirty="0"/>
              <a:t>I used a </a:t>
            </a:r>
            <a:r>
              <a:rPr lang="en-US" sz="1800" i="1" dirty="0"/>
              <a:t>widget</a:t>
            </a:r>
            <a:r>
              <a:rPr lang="en-US" sz="1800" dirty="0"/>
              <a:t> to display an archive of my stories which shows the months that I have uploaded an article, this will help my audience to find stories from certain times.</a:t>
            </a:r>
          </a:p>
          <a:p>
            <a:pPr lvl="1"/>
            <a:r>
              <a:rPr lang="en-US" sz="2000" dirty="0"/>
              <a:t>I am currently waiting on my Twitter developer account to be approved and when it does, I will add a Twitter RSS widget to my side bar so my audience can see my recent Twitter activity.</a:t>
            </a:r>
          </a:p>
        </p:txBody>
      </p:sp>
      <p:pic>
        <p:nvPicPr>
          <p:cNvPr id="4" name="Picture 3">
            <a:extLst>
              <a:ext uri="{FF2B5EF4-FFF2-40B4-BE49-F238E27FC236}">
                <a16:creationId xmlns:a16="http://schemas.microsoft.com/office/drawing/2014/main" id="{E90AF34A-CEEE-43EB-B537-53F2E9636F55}"/>
              </a:ext>
            </a:extLst>
          </p:cNvPr>
          <p:cNvPicPr>
            <a:picLocks noChangeAspect="1"/>
          </p:cNvPicPr>
          <p:nvPr/>
        </p:nvPicPr>
        <p:blipFill rotWithShape="1">
          <a:blip r:embed="rId2"/>
          <a:srcRect l="65137" t="20626" r="9692" b="40269"/>
          <a:stretch/>
        </p:blipFill>
        <p:spPr>
          <a:xfrm>
            <a:off x="7675323" y="159331"/>
            <a:ext cx="2683702" cy="2344131"/>
          </a:xfrm>
          <a:prstGeom prst="rect">
            <a:avLst/>
          </a:prstGeom>
        </p:spPr>
      </p:pic>
      <p:pic>
        <p:nvPicPr>
          <p:cNvPr id="5" name="Picture 4">
            <a:extLst>
              <a:ext uri="{FF2B5EF4-FFF2-40B4-BE49-F238E27FC236}">
                <a16:creationId xmlns:a16="http://schemas.microsoft.com/office/drawing/2014/main" id="{B28E736E-077D-45B2-98BA-925D6E05B1D7}"/>
              </a:ext>
            </a:extLst>
          </p:cNvPr>
          <p:cNvPicPr>
            <a:picLocks noChangeAspect="1"/>
          </p:cNvPicPr>
          <p:nvPr/>
        </p:nvPicPr>
        <p:blipFill rotWithShape="1">
          <a:blip r:embed="rId3"/>
          <a:srcRect l="65651" t="19346" r="9178" b="26929"/>
          <a:stretch/>
        </p:blipFill>
        <p:spPr>
          <a:xfrm>
            <a:off x="7700376" y="2503463"/>
            <a:ext cx="2658649" cy="3190378"/>
          </a:xfrm>
          <a:prstGeom prst="rect">
            <a:avLst/>
          </a:prstGeom>
        </p:spPr>
      </p:pic>
      <p:pic>
        <p:nvPicPr>
          <p:cNvPr id="6" name="Picture 5">
            <a:extLst>
              <a:ext uri="{FF2B5EF4-FFF2-40B4-BE49-F238E27FC236}">
                <a16:creationId xmlns:a16="http://schemas.microsoft.com/office/drawing/2014/main" id="{AB41ABB5-9B05-401E-A7D3-922E4CF1628A}"/>
              </a:ext>
            </a:extLst>
          </p:cNvPr>
          <p:cNvPicPr>
            <a:picLocks noChangeAspect="1"/>
          </p:cNvPicPr>
          <p:nvPr/>
        </p:nvPicPr>
        <p:blipFill rotWithShape="1">
          <a:blip r:embed="rId3"/>
          <a:srcRect l="65754" t="77822" r="9281" b="6645"/>
          <a:stretch/>
        </p:blipFill>
        <p:spPr>
          <a:xfrm>
            <a:off x="7700376" y="5691085"/>
            <a:ext cx="2658649" cy="929980"/>
          </a:xfrm>
          <a:prstGeom prst="rect">
            <a:avLst/>
          </a:prstGeom>
        </p:spPr>
      </p:pic>
    </p:spTree>
    <p:extLst>
      <p:ext uri="{BB962C8B-B14F-4D97-AF65-F5344CB8AC3E}">
        <p14:creationId xmlns:p14="http://schemas.microsoft.com/office/powerpoint/2010/main" val="1442795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8337-B7FA-4807-8EB1-969164BA37A2}"/>
              </a:ext>
            </a:extLst>
          </p:cNvPr>
          <p:cNvSpPr>
            <a:spLocks noGrp="1"/>
          </p:cNvSpPr>
          <p:nvPr>
            <p:ph type="title"/>
          </p:nvPr>
        </p:nvSpPr>
        <p:spPr/>
        <p:txBody>
          <a:bodyPr/>
          <a:lstStyle/>
          <a:p>
            <a:r>
              <a:rPr lang="en-US" dirty="0"/>
              <a:t>Improving my </a:t>
            </a:r>
            <a:r>
              <a:rPr lang="en-US" dirty="0" err="1"/>
              <a:t>seo</a:t>
            </a:r>
            <a:endParaRPr lang="en-GB" dirty="0"/>
          </a:p>
        </p:txBody>
      </p:sp>
      <p:sp>
        <p:nvSpPr>
          <p:cNvPr id="3" name="Content Placeholder 2">
            <a:extLst>
              <a:ext uri="{FF2B5EF4-FFF2-40B4-BE49-F238E27FC236}">
                <a16:creationId xmlns:a16="http://schemas.microsoft.com/office/drawing/2014/main" id="{FD3FC67E-C371-4441-860C-4BF0891B01E5}"/>
              </a:ext>
            </a:extLst>
          </p:cNvPr>
          <p:cNvSpPr>
            <a:spLocks noGrp="1"/>
          </p:cNvSpPr>
          <p:nvPr>
            <p:ph idx="1"/>
          </p:nvPr>
        </p:nvSpPr>
        <p:spPr>
          <a:xfrm>
            <a:off x="1024128" y="1802093"/>
            <a:ext cx="6532372" cy="4718555"/>
          </a:xfrm>
        </p:spPr>
        <p:txBody>
          <a:bodyPr>
            <a:normAutofit/>
          </a:bodyPr>
          <a:lstStyle/>
          <a:p>
            <a:pPr lvl="1"/>
            <a:r>
              <a:rPr lang="en-US" sz="2000" dirty="0"/>
              <a:t>To improve my SEO (search engine </a:t>
            </a:r>
            <a:r>
              <a:rPr lang="en-US" sz="2000" dirty="0" err="1"/>
              <a:t>optimisation</a:t>
            </a:r>
            <a:r>
              <a:rPr lang="en-US" sz="2000" dirty="0"/>
              <a:t>) I found that it helped to add a short key phrase which was rich with keywords as this would help it appear in search engines more frequently.</a:t>
            </a:r>
          </a:p>
          <a:p>
            <a:pPr lvl="1"/>
            <a:r>
              <a:rPr lang="en-GB" sz="2000" dirty="0"/>
              <a:t>I added a brief meta description which summed up the article so that the audience are aware of what to expect from the article before they access it.</a:t>
            </a:r>
          </a:p>
          <a:p>
            <a:pPr lvl="1"/>
            <a:r>
              <a:rPr lang="en-GB" sz="2000" dirty="0"/>
              <a:t>I also found it helpful to add a feature image so that the audience can engage with the article and understand some of the context before they read the story. The feature image also helps for the article to look professional and appealing for the audience.</a:t>
            </a:r>
          </a:p>
        </p:txBody>
      </p:sp>
      <p:pic>
        <p:nvPicPr>
          <p:cNvPr id="4" name="Picture 3">
            <a:extLst>
              <a:ext uri="{FF2B5EF4-FFF2-40B4-BE49-F238E27FC236}">
                <a16:creationId xmlns:a16="http://schemas.microsoft.com/office/drawing/2014/main" id="{D57012E0-A5E4-417B-A8BA-5C1FFD08D5BE}"/>
              </a:ext>
            </a:extLst>
          </p:cNvPr>
          <p:cNvPicPr>
            <a:picLocks noChangeAspect="1"/>
          </p:cNvPicPr>
          <p:nvPr/>
        </p:nvPicPr>
        <p:blipFill rotWithShape="1">
          <a:blip r:embed="rId2"/>
          <a:srcRect l="16563" t="17153" r="47705" b="16094"/>
          <a:stretch/>
        </p:blipFill>
        <p:spPr>
          <a:xfrm>
            <a:off x="7556500" y="1662255"/>
            <a:ext cx="4356448" cy="4575653"/>
          </a:xfrm>
          <a:prstGeom prst="rect">
            <a:avLst/>
          </a:prstGeom>
        </p:spPr>
      </p:pic>
    </p:spTree>
    <p:extLst>
      <p:ext uri="{BB962C8B-B14F-4D97-AF65-F5344CB8AC3E}">
        <p14:creationId xmlns:p14="http://schemas.microsoft.com/office/powerpoint/2010/main" val="2232071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CD5B-4641-1D47-947C-35698DD3CEC0}"/>
              </a:ext>
            </a:extLst>
          </p:cNvPr>
          <p:cNvSpPr>
            <a:spLocks noGrp="1"/>
          </p:cNvSpPr>
          <p:nvPr>
            <p:ph type="title"/>
          </p:nvPr>
        </p:nvSpPr>
        <p:spPr/>
        <p:txBody>
          <a:bodyPr/>
          <a:lstStyle/>
          <a:p>
            <a:r>
              <a:rPr lang="en-US" dirty="0"/>
              <a:t>Things to IMPROVE</a:t>
            </a:r>
          </a:p>
        </p:txBody>
      </p:sp>
      <p:sp>
        <p:nvSpPr>
          <p:cNvPr id="3" name="Content Placeholder 2">
            <a:extLst>
              <a:ext uri="{FF2B5EF4-FFF2-40B4-BE49-F238E27FC236}">
                <a16:creationId xmlns:a16="http://schemas.microsoft.com/office/drawing/2014/main" id="{BD068D7A-9404-5648-9F37-C1BF42751A12}"/>
              </a:ext>
            </a:extLst>
          </p:cNvPr>
          <p:cNvSpPr>
            <a:spLocks noGrp="1"/>
          </p:cNvSpPr>
          <p:nvPr>
            <p:ph idx="1"/>
          </p:nvPr>
        </p:nvSpPr>
        <p:spPr>
          <a:xfrm>
            <a:off x="871728" y="1712609"/>
            <a:ext cx="9720073" cy="4723751"/>
          </a:xfrm>
        </p:spPr>
        <p:txBody>
          <a:bodyPr numCol="2"/>
          <a:lstStyle/>
          <a:p>
            <a:pPr lvl="1"/>
            <a:r>
              <a:rPr lang="en-US" sz="2000" dirty="0"/>
              <a:t>I am currently waiting on Twitter to confirm my professional account so that I can add another widget to display my Twitter feed on the sidebar which I intend to do ASAP.</a:t>
            </a:r>
          </a:p>
          <a:p>
            <a:pPr lvl="1"/>
            <a:endParaRPr lang="en-US" sz="2000" dirty="0"/>
          </a:p>
          <a:p>
            <a:pPr lvl="1"/>
            <a:r>
              <a:rPr lang="en-US" sz="2000" dirty="0"/>
              <a:t>I aim to add audio clips and link videos to my website so that my website is more engaging, and the audience will be able to interact with the media.</a:t>
            </a:r>
          </a:p>
          <a:p>
            <a:pPr lvl="1"/>
            <a:endParaRPr lang="en-US" sz="2000" dirty="0"/>
          </a:p>
          <a:p>
            <a:pPr lvl="1"/>
            <a:r>
              <a:rPr lang="en-US" sz="2000" dirty="0"/>
              <a:t>I want to upload stories from different genres such as, film reviews, hard news stories and tabloid celebrity news as it would appeal a different target audience.</a:t>
            </a:r>
          </a:p>
          <a:p>
            <a:pPr lvl="1"/>
            <a:endParaRPr lang="en-US" sz="2000" dirty="0"/>
          </a:p>
          <a:p>
            <a:pPr lvl="1"/>
            <a:r>
              <a:rPr lang="en-US" sz="2000" dirty="0"/>
              <a:t>I might attempt to add a logo to my website but try and get a basic symbol logo so that my website doesn’t look too busy and intimidating. Currently, I like how my website looks but I might add a logo later.</a:t>
            </a:r>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2053941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CD21E9-9D62-4EA6-A79F-F24869C6A5DF}"/>
              </a:ext>
            </a:extLst>
          </p:cNvPr>
          <p:cNvSpPr txBox="1"/>
          <p:nvPr/>
        </p:nvSpPr>
        <p:spPr>
          <a:xfrm>
            <a:off x="1749468" y="2598003"/>
            <a:ext cx="8693063" cy="830997"/>
          </a:xfrm>
          <a:prstGeom prst="rect">
            <a:avLst/>
          </a:prstGeom>
          <a:noFill/>
        </p:spPr>
        <p:txBody>
          <a:bodyPr wrap="square" rtlCol="0">
            <a:spAutoFit/>
          </a:bodyPr>
          <a:lstStyle/>
          <a:p>
            <a:r>
              <a:rPr lang="en-US" sz="4800" dirty="0">
                <a:sym typeface="Wingdings" panose="05000000000000000000" pitchFamily="2" charset="2"/>
              </a:rPr>
              <a:t> </a:t>
            </a:r>
            <a:r>
              <a:rPr lang="en-US" sz="4800" dirty="0"/>
              <a:t>THANK YOU FOR LISTENING </a:t>
            </a:r>
            <a:r>
              <a:rPr lang="en-US" sz="4800" dirty="0">
                <a:sym typeface="Wingdings" panose="05000000000000000000" pitchFamily="2" charset="2"/>
              </a:rPr>
              <a:t></a:t>
            </a:r>
            <a:endParaRPr lang="en-GB" sz="4800" dirty="0"/>
          </a:p>
        </p:txBody>
      </p:sp>
    </p:spTree>
    <p:extLst>
      <p:ext uri="{BB962C8B-B14F-4D97-AF65-F5344CB8AC3E}">
        <p14:creationId xmlns:p14="http://schemas.microsoft.com/office/powerpoint/2010/main" val="470940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427</TotalTime>
  <Words>963</Words>
  <Application>Microsoft Macintosh PowerPoint</Application>
  <PresentationFormat>Widescreen</PresentationFormat>
  <Paragraphs>53</Paragraphs>
  <Slides>9</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Tw Cen MT</vt:lpstr>
      <vt:lpstr>Tw Cen MT Condensed</vt:lpstr>
      <vt:lpstr>Wingdings</vt:lpstr>
      <vt:lpstr>Wingdings 3</vt:lpstr>
      <vt:lpstr>Integral</vt:lpstr>
      <vt:lpstr>Morgan’s mail</vt:lpstr>
      <vt:lpstr>INSPIRATION</vt:lpstr>
      <vt:lpstr>BACKGROUND &amp; theme</vt:lpstr>
      <vt:lpstr>Name AND TAGLINE</vt:lpstr>
      <vt:lpstr>MENU</vt:lpstr>
      <vt:lpstr>Sidebar</vt:lpstr>
      <vt:lpstr>Improving my seo</vt:lpstr>
      <vt:lpstr>Things to IMPROVE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Morgan’s mail</dc:title>
  <dc:creator>Morgan Fotheringham</dc:creator>
  <cp:lastModifiedBy>Microsoft Office User</cp:lastModifiedBy>
  <cp:revision>22</cp:revision>
  <dcterms:created xsi:type="dcterms:W3CDTF">2019-11-14T12:47:53Z</dcterms:created>
  <dcterms:modified xsi:type="dcterms:W3CDTF">2019-12-03T15:01:32Z</dcterms:modified>
</cp:coreProperties>
</file>