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9"/>
  </p:notesMasterIdLst>
  <p:sldIdLst>
    <p:sldId id="256" r:id="rId2"/>
    <p:sldId id="257" r:id="rId3"/>
    <p:sldId id="258" r:id="rId4"/>
    <p:sldId id="259" r:id="rId5"/>
    <p:sldId id="260" r:id="rId6"/>
    <p:sldId id="262"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0666B-D352-D743-A2A5-69E0A3182864}" v="575" dt="2019-12-02T21:44:06.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61"/>
    <p:restoredTop sz="77252"/>
  </p:normalViewPr>
  <p:slideViewPr>
    <p:cSldViewPr snapToGrid="0" snapToObjects="1">
      <p:cViewPr varScale="1">
        <p:scale>
          <a:sx n="87" d="100"/>
          <a:sy n="87" d="100"/>
        </p:scale>
        <p:origin x="1296"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47094-C364-8C4D-BD08-10E5D0E404ED}" type="datetimeFigureOut">
              <a:rPr lang="en-US" smtClean="0"/>
              <a:t>12/2/19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AB7D5-3630-3C4F-8C22-53048FB4E04E}" type="slidenum">
              <a:rPr lang="en-US" smtClean="0"/>
              <a:t>‹#›</a:t>
            </a:fld>
            <a:endParaRPr lang="en-US"/>
          </a:p>
        </p:txBody>
      </p:sp>
    </p:spTree>
    <p:extLst>
      <p:ext uri="{BB962C8B-B14F-4D97-AF65-F5344CB8AC3E}">
        <p14:creationId xmlns:p14="http://schemas.microsoft.com/office/powerpoint/2010/main" val="1528334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eguardian.com/media-network/2016/mar/24/british-journalism-diversity-white-female-male-surve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05AB7D5-3630-3C4F-8C22-53048FB4E04E}" type="slidenum">
              <a:rPr lang="en-US" smtClean="0"/>
              <a:t>1</a:t>
            </a:fld>
            <a:endParaRPr lang="en-US"/>
          </a:p>
        </p:txBody>
      </p:sp>
    </p:spTree>
    <p:extLst>
      <p:ext uri="{BB962C8B-B14F-4D97-AF65-F5344CB8AC3E}">
        <p14:creationId xmlns:p14="http://schemas.microsoft.com/office/powerpoint/2010/main" val="241250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Title: </a:t>
            </a:r>
            <a:r>
              <a:rPr lang="en-US" dirty="0"/>
              <a:t>reporting stories for the people and focusing on issues that affect them and focusing on issues that are on people’s minds and that are current.</a:t>
            </a:r>
          </a:p>
          <a:p>
            <a:r>
              <a:rPr lang="en-US" b="1" u="sng" dirty="0"/>
              <a:t>Tagline</a:t>
            </a:r>
            <a:r>
              <a:rPr lang="en-US" dirty="0"/>
              <a:t>: short and snappy, I might change it in the future. It gets to the point.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Theme: </a:t>
            </a:r>
            <a:r>
              <a:rPr lang="en-US" dirty="0"/>
              <a:t>I chose this theme because it allows you to change colors and allows a lot more flexibility compared to other themes. This theme also is a lot more ‘relaxed’ looking and makes my website seem more approachable to all audiences. Usually websites talking about politics and climate change are addressed to a middle class person but my website is focused on working class people but nevertheless middle class people can visit it. It’s just not as serious and fancy as other websites. T</a:t>
            </a:r>
            <a:r>
              <a:rPr lang="en-GB" sz="1200" b="0" i="0" u="none" strike="noStrike" kern="1200" dirty="0">
                <a:solidFill>
                  <a:schemeClr val="tx1"/>
                </a:solidFill>
                <a:effectLst/>
                <a:latin typeface="+mn-lt"/>
                <a:ea typeface="+mn-ea"/>
                <a:cs typeface="+mn-cs"/>
              </a:rPr>
              <a:t>he current journalistic landscape is </a:t>
            </a:r>
            <a:r>
              <a:rPr lang="en-GB"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94% white and 55% male</a:t>
            </a:r>
            <a:r>
              <a:rPr lang="en-GB" sz="1200" b="0" i="0" u="none" strike="noStrike" kern="1200" dirty="0">
                <a:solidFill>
                  <a:schemeClr val="tx1"/>
                </a:solidFill>
                <a:effectLst/>
                <a:latin typeface="+mn-lt"/>
                <a:ea typeface="+mn-ea"/>
                <a:cs typeface="+mn-cs"/>
              </a:rPr>
              <a:t> which is why my website is much more approachable because it is supposed to be easy to read and look at and it’s been made in mind of minorities. </a:t>
            </a:r>
            <a:endParaRPr lang="en-US" u="none" dirty="0">
              <a:solidFill>
                <a:schemeClr val="tx1"/>
              </a:solidFill>
            </a:endParaRPr>
          </a:p>
          <a:p>
            <a:endParaRPr lang="en-US" dirty="0"/>
          </a:p>
          <a:p>
            <a:r>
              <a:rPr lang="en-US" sz="1400" b="1" u="sng" dirty="0"/>
              <a:t>The background</a:t>
            </a:r>
            <a:r>
              <a:rPr lang="en-US" dirty="0"/>
              <a:t>: is an aerial shot of London because my stories are going to be focused on London. The sunrise adds </a:t>
            </a:r>
            <a:r>
              <a:rPr lang="en-US" dirty="0" err="1"/>
              <a:t>colour</a:t>
            </a:r>
            <a:r>
              <a:rPr lang="en-US" dirty="0"/>
              <a:t> and makes the page standout. It’s also got connotations of a new day and in the </a:t>
            </a:r>
            <a:r>
              <a:rPr lang="en-GB" noProof="0" dirty="0"/>
              <a:t>future</a:t>
            </a:r>
            <a:r>
              <a:rPr lang="en-US" dirty="0"/>
              <a:t> I do intend on uploading articles regularly so my readers can stay up-to-date.</a:t>
            </a:r>
          </a:p>
          <a:p>
            <a:endParaRPr lang="en-US" dirty="0"/>
          </a:p>
          <a:p>
            <a:r>
              <a:rPr lang="en-US" sz="1400" b="1" u="sng" dirty="0"/>
              <a:t>Widgets:</a:t>
            </a:r>
          </a:p>
          <a:p>
            <a:r>
              <a:rPr lang="en-US" dirty="0"/>
              <a:t>At the top I’ve placed ‘recent posts’  so readers can find latest posts and most recent/relevant info. </a:t>
            </a:r>
          </a:p>
          <a:p>
            <a:endParaRPr lang="en-US" dirty="0"/>
          </a:p>
          <a:p>
            <a:r>
              <a:rPr lang="en-US" dirty="0"/>
              <a:t>Categories – there are only 3 categories which focus on broad topics. My audience is going to come to my website to read on these topics which is why I have put them there and instead of having a scroll tab option I’ve made it a one-click step. I want to increase the categories to health and write about the NHS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Archives -  as my website grows this will make it easier for audiences to find articles from specific times relating to specific topics.</a:t>
            </a:r>
          </a:p>
        </p:txBody>
      </p:sp>
      <p:sp>
        <p:nvSpPr>
          <p:cNvPr id="4" name="Slide Number Placeholder 3"/>
          <p:cNvSpPr>
            <a:spLocks noGrp="1"/>
          </p:cNvSpPr>
          <p:nvPr>
            <p:ph type="sldNum" sz="quarter" idx="5"/>
          </p:nvPr>
        </p:nvSpPr>
        <p:spPr/>
        <p:txBody>
          <a:bodyPr/>
          <a:lstStyle/>
          <a:p>
            <a:fld id="{005AB7D5-3630-3C4F-8C22-53048FB4E04E}" type="slidenum">
              <a:rPr lang="en-US" smtClean="0"/>
              <a:t>2</a:t>
            </a:fld>
            <a:endParaRPr lang="en-US"/>
          </a:p>
        </p:txBody>
      </p:sp>
    </p:spTree>
    <p:extLst>
      <p:ext uri="{BB962C8B-B14F-4D97-AF65-F5344CB8AC3E}">
        <p14:creationId xmlns:p14="http://schemas.microsoft.com/office/powerpoint/2010/main" val="38813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Widgets </a:t>
            </a:r>
            <a:r>
              <a:rPr lang="en-US" b="0" u="sng" dirty="0"/>
              <a:t>(continued):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created a widget for Twitter with Vanessa but for some reason my website doesn’t let me use it which is why the Twitter widget is currently empty.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News – I’ve put this RSS feed up so my audience can know more about the top news stories around London and so my website offers more than just articles and has more functions.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News: I’ve also got an RSS feed of BBC News so readers know what’s happening on a global scale. Once again, increase functionality.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Menu bar</a:t>
            </a:r>
            <a:r>
              <a:rPr lang="en-US" u="sng" dirty="0"/>
              <a:t>: </a:t>
            </a:r>
            <a:r>
              <a:rPr lang="en-US" dirty="0"/>
              <a:t>The menu bar consists of three pages (Home, About Me and Contact Me) of which the last 2 are static. And then there’s 3 categories (politics, environment and work experience). The categories are placed up there so it’s easier to navigate and find what you’re looking for. </a:t>
            </a:r>
          </a:p>
        </p:txBody>
      </p:sp>
      <p:sp>
        <p:nvSpPr>
          <p:cNvPr id="4" name="Slide Number Placeholder 3"/>
          <p:cNvSpPr>
            <a:spLocks noGrp="1"/>
          </p:cNvSpPr>
          <p:nvPr>
            <p:ph type="sldNum" sz="quarter" idx="5"/>
          </p:nvPr>
        </p:nvSpPr>
        <p:spPr/>
        <p:txBody>
          <a:bodyPr/>
          <a:lstStyle/>
          <a:p>
            <a:fld id="{005AB7D5-3630-3C4F-8C22-53048FB4E04E}" type="slidenum">
              <a:rPr lang="en-US" smtClean="0"/>
              <a:t>3</a:t>
            </a:fld>
            <a:endParaRPr lang="en-US"/>
          </a:p>
        </p:txBody>
      </p:sp>
    </p:spTree>
    <p:extLst>
      <p:ext uri="{BB962C8B-B14F-4D97-AF65-F5344CB8AC3E}">
        <p14:creationId xmlns:p14="http://schemas.microsoft.com/office/powerpoint/2010/main" val="3042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what the navigation bar pages show.</a:t>
            </a:r>
          </a:p>
        </p:txBody>
      </p:sp>
      <p:sp>
        <p:nvSpPr>
          <p:cNvPr id="4" name="Slide Number Placeholder 3"/>
          <p:cNvSpPr>
            <a:spLocks noGrp="1"/>
          </p:cNvSpPr>
          <p:nvPr>
            <p:ph type="sldNum" sz="quarter" idx="5"/>
          </p:nvPr>
        </p:nvSpPr>
        <p:spPr/>
        <p:txBody>
          <a:bodyPr/>
          <a:lstStyle/>
          <a:p>
            <a:fld id="{005AB7D5-3630-3C4F-8C22-53048FB4E04E}" type="slidenum">
              <a:rPr lang="en-US" smtClean="0"/>
              <a:t>4</a:t>
            </a:fld>
            <a:endParaRPr lang="en-US"/>
          </a:p>
        </p:txBody>
      </p:sp>
    </p:spTree>
    <p:extLst>
      <p:ext uri="{BB962C8B-B14F-4D97-AF65-F5344CB8AC3E}">
        <p14:creationId xmlns:p14="http://schemas.microsoft.com/office/powerpoint/2010/main" val="81418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These are some things I’ve done to increase SEO</a:t>
            </a:r>
          </a:p>
          <a:p>
            <a:endParaRPr lang="en-US" b="1" u="sng" dirty="0"/>
          </a:p>
          <a:p>
            <a:r>
              <a:rPr lang="en-US" b="1" u="sng" dirty="0"/>
              <a:t>Headline: </a:t>
            </a:r>
            <a:r>
              <a:rPr lang="en-US" b="0" u="none" dirty="0"/>
              <a:t>The headline includes keywords and phrases which increase the SEO</a:t>
            </a:r>
          </a:p>
          <a:p>
            <a:endParaRPr lang="en-US" b="1" u="sng" dirty="0"/>
          </a:p>
          <a:p>
            <a:r>
              <a:rPr lang="en-US" b="1" u="sng" dirty="0"/>
              <a:t>Introduction:</a:t>
            </a:r>
            <a:r>
              <a:rPr lang="en-US" b="0" u="none" dirty="0"/>
              <a:t> The intro for the article also includes many keywords so it’s easier for Google’s algorithm to pick up on it. Also it summarizes the article in a concise manner.</a:t>
            </a:r>
          </a:p>
          <a:p>
            <a:endParaRPr lang="en-US" b="0" u="none" dirty="0"/>
          </a:p>
          <a:p>
            <a:r>
              <a:rPr lang="en-US" b="1" u="sng" dirty="0"/>
              <a:t>Featured image: </a:t>
            </a:r>
            <a:r>
              <a:rPr lang="en-US" b="0" u="none" dirty="0"/>
              <a:t>The image has an Alt text which increases SEO and it has a clear caption, so readers know what is happening. All the images in the article have this. </a:t>
            </a:r>
          </a:p>
          <a:p>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Tags:</a:t>
            </a:r>
            <a:r>
              <a:rPr lang="en-US" b="0" u="none" dirty="0"/>
              <a:t> </a:t>
            </a:r>
            <a:r>
              <a:rPr lang="en-US" dirty="0"/>
              <a:t>for this article I used these four tags because 1. John McDonnell is an MP for the Labour Party. 2. the location is London. 3. McDonald’s because the strike was held by McDonald’s workers due to it’s awful working conditions. 4. </a:t>
            </a:r>
            <a:r>
              <a:rPr lang="en-US" dirty="0" err="1"/>
              <a:t>McStrike</a:t>
            </a:r>
            <a:r>
              <a:rPr lang="en-US" dirty="0"/>
              <a:t> because the strike was called </a:t>
            </a:r>
            <a:r>
              <a:rPr lang="en-US" dirty="0" err="1"/>
              <a:t>McStrike</a:t>
            </a:r>
            <a:r>
              <a:rPr lang="en-US" dirty="0"/>
              <a:t>.</a:t>
            </a:r>
          </a:p>
          <a:p>
            <a:endParaRPr lang="en-US" b="1" u="sng" dirty="0"/>
          </a:p>
          <a:p>
            <a:r>
              <a:rPr lang="en-US" b="1" u="sng" dirty="0"/>
              <a:t>External link:</a:t>
            </a:r>
            <a:r>
              <a:rPr lang="en-US" b="0" u="none" dirty="0"/>
              <a:t> I’ve added an external link to the statement made by the McDonald’s spokesperson. </a:t>
            </a:r>
          </a:p>
          <a:p>
            <a:endParaRPr lang="en-US" b="0" u="none" dirty="0"/>
          </a:p>
          <a:p>
            <a:r>
              <a:rPr lang="en-US" b="1" u="sng" dirty="0"/>
              <a:t>Embedded video:</a:t>
            </a:r>
            <a:r>
              <a:rPr lang="en-US" b="0" u="none" dirty="0"/>
              <a:t> The video </a:t>
            </a:r>
            <a:r>
              <a:rPr lang="en-GB" b="0" u="none" noProof="0" dirty="0"/>
              <a:t>makes the article more engaging and shows the different forms of multimedia being used. </a:t>
            </a:r>
            <a:endParaRPr lang="en-US" b="1" u="sng" dirty="0"/>
          </a:p>
        </p:txBody>
      </p:sp>
      <p:sp>
        <p:nvSpPr>
          <p:cNvPr id="4" name="Slide Number Placeholder 3"/>
          <p:cNvSpPr>
            <a:spLocks noGrp="1"/>
          </p:cNvSpPr>
          <p:nvPr>
            <p:ph type="sldNum" sz="quarter" idx="5"/>
          </p:nvPr>
        </p:nvSpPr>
        <p:spPr/>
        <p:txBody>
          <a:bodyPr/>
          <a:lstStyle/>
          <a:p>
            <a:fld id="{005AB7D5-3630-3C4F-8C22-53048FB4E04E}" type="slidenum">
              <a:rPr lang="en-US" smtClean="0"/>
              <a:t>5</a:t>
            </a:fld>
            <a:endParaRPr lang="en-US"/>
          </a:p>
        </p:txBody>
      </p:sp>
    </p:spTree>
    <p:extLst>
      <p:ext uri="{BB962C8B-B14F-4D97-AF65-F5344CB8AC3E}">
        <p14:creationId xmlns:p14="http://schemas.microsoft.com/office/powerpoint/2010/main" val="2864225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IOS compatibility:</a:t>
            </a:r>
          </a:p>
          <a:p>
            <a:endParaRPr lang="en-US" dirty="0"/>
          </a:p>
          <a:p>
            <a:r>
              <a:rPr lang="en-US" dirty="0"/>
              <a:t>It’s very mobile friendly. The images have resized for the article. The menu bar has resized and works well with a mobile.</a:t>
            </a:r>
          </a:p>
          <a:p>
            <a:endParaRPr lang="en-US" dirty="0"/>
          </a:p>
        </p:txBody>
      </p:sp>
      <p:sp>
        <p:nvSpPr>
          <p:cNvPr id="4" name="Slide Number Placeholder 3"/>
          <p:cNvSpPr>
            <a:spLocks noGrp="1"/>
          </p:cNvSpPr>
          <p:nvPr>
            <p:ph type="sldNum" sz="quarter" idx="5"/>
          </p:nvPr>
        </p:nvSpPr>
        <p:spPr/>
        <p:txBody>
          <a:bodyPr/>
          <a:lstStyle/>
          <a:p>
            <a:fld id="{005AB7D5-3630-3C4F-8C22-53048FB4E04E}" type="slidenum">
              <a:rPr lang="en-US" smtClean="0"/>
              <a:t>6</a:t>
            </a:fld>
            <a:endParaRPr lang="en-US"/>
          </a:p>
        </p:txBody>
      </p:sp>
    </p:spTree>
    <p:extLst>
      <p:ext uri="{BB962C8B-B14F-4D97-AF65-F5344CB8AC3E}">
        <p14:creationId xmlns:p14="http://schemas.microsoft.com/office/powerpoint/2010/main" val="51721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Improvements:</a:t>
            </a:r>
          </a:p>
          <a:p>
            <a:endParaRPr lang="en-US" dirty="0"/>
          </a:p>
          <a:p>
            <a:r>
              <a:rPr lang="en-US" dirty="0"/>
              <a:t> The SEO in the articles is currently at ’ok’ and I want to improve this to ‘good’. I would do this by changing the alt tags on the images and using Yoast to help me find better keywords and update my website </a:t>
            </a:r>
            <a:r>
              <a:rPr lang="en-US" dirty="0" err="1"/>
              <a:t>refularly</a:t>
            </a:r>
            <a:r>
              <a:rPr lang="en-US" dirty="0"/>
              <a:t>.</a:t>
            </a:r>
          </a:p>
          <a:p>
            <a:endParaRPr lang="en-US" dirty="0"/>
          </a:p>
          <a:p>
            <a:r>
              <a:rPr lang="en-US" dirty="0"/>
              <a:t>I need to work with Vanessa because I am having problems and I need to add a social media widget.</a:t>
            </a:r>
          </a:p>
          <a:p>
            <a:endParaRPr lang="en-US" dirty="0"/>
          </a:p>
          <a:p>
            <a:r>
              <a:rPr lang="en-US" dirty="0"/>
              <a:t>I might change the location of some of the widgets because currently they’re all on the sidebar so I might move some to the footer.</a:t>
            </a:r>
          </a:p>
          <a:p>
            <a:endParaRPr lang="en-US" dirty="0"/>
          </a:p>
          <a:p>
            <a:r>
              <a:rPr lang="en-US" dirty="0"/>
              <a:t>I might also create a logo to make the website look more professional and therefore increase the traffic.</a:t>
            </a:r>
          </a:p>
          <a:p>
            <a:endParaRPr lang="en-US" dirty="0"/>
          </a:p>
          <a:p>
            <a:r>
              <a:rPr lang="en-US" dirty="0"/>
              <a:t>Another thing I just noticed is that I will probably get rid of the ‘Category’ widget as the categories are visible in the menu bar.</a:t>
            </a:r>
          </a:p>
          <a:p>
            <a:endParaRPr lang="en-US" dirty="0"/>
          </a:p>
        </p:txBody>
      </p:sp>
      <p:sp>
        <p:nvSpPr>
          <p:cNvPr id="4" name="Slide Number Placeholder 3"/>
          <p:cNvSpPr>
            <a:spLocks noGrp="1"/>
          </p:cNvSpPr>
          <p:nvPr>
            <p:ph type="sldNum" sz="quarter" idx="5"/>
          </p:nvPr>
        </p:nvSpPr>
        <p:spPr/>
        <p:txBody>
          <a:bodyPr/>
          <a:lstStyle/>
          <a:p>
            <a:fld id="{005AB7D5-3630-3C4F-8C22-53048FB4E04E}" type="slidenum">
              <a:rPr lang="en-US" smtClean="0"/>
              <a:t>7</a:t>
            </a:fld>
            <a:endParaRPr lang="en-US"/>
          </a:p>
        </p:txBody>
      </p:sp>
    </p:spTree>
    <p:extLst>
      <p:ext uri="{BB962C8B-B14F-4D97-AF65-F5344CB8AC3E}">
        <p14:creationId xmlns:p14="http://schemas.microsoft.com/office/powerpoint/2010/main" val="814980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6"/>
          <p:cNvSpPr>
            <a:spLocks noGrp="1"/>
          </p:cNvSpPr>
          <p:nvPr>
            <p:ph type="dt" sz="half" idx="10"/>
          </p:nvPr>
        </p:nvSpPr>
        <p:spPr/>
        <p:txBody>
          <a:bodyPr/>
          <a:lstStyle/>
          <a:p>
            <a:fld id="{1160EA64-D806-43AC-9DF2-F8C432F32B4C}" type="datetimeFigureOut">
              <a:rPr lang="en-US" dirty="0"/>
              <a:t>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9F9C37B-1D36-470B-8223-D6C91242EC14}" type="datetimeFigureOut">
              <a:rPr lang="en-US" dirty="0"/>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7C6F52A-A82B-47A2-A83A-8C4C91F2D59F}" type="datetimeFigureOut">
              <a:rPr lang="en-US" dirty="0"/>
              <a:t>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070A7B3-6521-4DCA-87E5-044747A908C1}" type="datetimeFigureOut">
              <a:rPr lang="en-US" dirty="0"/>
              <a:t>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p:cNvSpPr>
            <a:spLocks noGrp="1"/>
          </p:cNvSpPr>
          <p:nvPr>
            <p:ph type="dt" sz="half" idx="10"/>
          </p:nvPr>
        </p:nvSpPr>
        <p:spPr/>
        <p:txBody>
          <a:bodyPr/>
          <a:lstStyle/>
          <a:p>
            <a:fld id="{AB134690-1557-4C89-A502-4959FE7FAD70}" type="datetimeFigureOut">
              <a:rPr lang="en-US" dirty="0"/>
              <a:t>12/2/19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GB"/>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1037C31-9E7A-4F99-8774-A0E530DE1A42}" type="datetimeFigureOut">
              <a:rPr lang="en-US" dirty="0"/>
              <a:t>12/2/19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12/2/19</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12/2/19</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12/2/19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lane flying over a body of water&#10;&#10;Description automatically generated">
            <a:extLst>
              <a:ext uri="{FF2B5EF4-FFF2-40B4-BE49-F238E27FC236}">
                <a16:creationId xmlns:a16="http://schemas.microsoft.com/office/drawing/2014/main" id="{3E2BC639-DDD8-464F-A044-5BB95E916028}"/>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16732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2F6A44A-8495-2D48-80DB-1092F476233A}"/>
              </a:ext>
            </a:extLst>
          </p:cNvPr>
          <p:cNvSpPr txBox="1"/>
          <p:nvPr/>
        </p:nvSpPr>
        <p:spPr>
          <a:xfrm>
            <a:off x="4608576" y="491990"/>
            <a:ext cx="2377440" cy="369332"/>
          </a:xfrm>
          <a:prstGeom prst="rect">
            <a:avLst/>
          </a:prstGeom>
          <a:noFill/>
        </p:spPr>
        <p:txBody>
          <a:bodyPr wrap="square" rtlCol="0">
            <a:spAutoFit/>
          </a:bodyPr>
          <a:lstStyle/>
          <a:p>
            <a:r>
              <a:rPr lang="en-US" dirty="0"/>
              <a:t>Title and slogan/tagline</a:t>
            </a:r>
          </a:p>
        </p:txBody>
      </p:sp>
      <p:sp>
        <p:nvSpPr>
          <p:cNvPr id="15" name="TextBox 14">
            <a:extLst>
              <a:ext uri="{FF2B5EF4-FFF2-40B4-BE49-F238E27FC236}">
                <a16:creationId xmlns:a16="http://schemas.microsoft.com/office/drawing/2014/main" id="{1C32EAE8-6020-0A45-9A83-9F75293509FC}"/>
              </a:ext>
            </a:extLst>
          </p:cNvPr>
          <p:cNvSpPr txBox="1"/>
          <p:nvPr/>
        </p:nvSpPr>
        <p:spPr>
          <a:xfrm>
            <a:off x="283463" y="4129516"/>
            <a:ext cx="1408176" cy="369332"/>
          </a:xfrm>
          <a:prstGeom prst="rect">
            <a:avLst/>
          </a:prstGeom>
          <a:noFill/>
        </p:spPr>
        <p:txBody>
          <a:bodyPr wrap="square" rtlCol="0">
            <a:spAutoFit/>
          </a:bodyPr>
          <a:lstStyle/>
          <a:p>
            <a:r>
              <a:rPr lang="en-US" dirty="0"/>
              <a:t>Background</a:t>
            </a:r>
          </a:p>
        </p:txBody>
      </p:sp>
      <p:sp>
        <p:nvSpPr>
          <p:cNvPr id="22" name="TextBox 21">
            <a:extLst>
              <a:ext uri="{FF2B5EF4-FFF2-40B4-BE49-F238E27FC236}">
                <a16:creationId xmlns:a16="http://schemas.microsoft.com/office/drawing/2014/main" id="{8FCA7221-D455-2742-956F-6B62573EDC9D}"/>
              </a:ext>
            </a:extLst>
          </p:cNvPr>
          <p:cNvSpPr txBox="1"/>
          <p:nvPr/>
        </p:nvSpPr>
        <p:spPr>
          <a:xfrm>
            <a:off x="10500359" y="2975995"/>
            <a:ext cx="1569720" cy="369332"/>
          </a:xfrm>
          <a:prstGeom prst="rect">
            <a:avLst/>
          </a:prstGeom>
          <a:noFill/>
        </p:spPr>
        <p:txBody>
          <a:bodyPr wrap="square" rtlCol="0">
            <a:spAutoFit/>
          </a:bodyPr>
          <a:lstStyle/>
          <a:p>
            <a:r>
              <a:rPr lang="en-US" dirty="0"/>
              <a:t>Widgets</a:t>
            </a:r>
          </a:p>
        </p:txBody>
      </p:sp>
      <p:sp>
        <p:nvSpPr>
          <p:cNvPr id="25" name="TextBox 24">
            <a:extLst>
              <a:ext uri="{FF2B5EF4-FFF2-40B4-BE49-F238E27FC236}">
                <a16:creationId xmlns:a16="http://schemas.microsoft.com/office/drawing/2014/main" id="{06AF3405-D1AB-124B-AD36-86B9C7F85D6A}"/>
              </a:ext>
            </a:extLst>
          </p:cNvPr>
          <p:cNvSpPr txBox="1"/>
          <p:nvPr/>
        </p:nvSpPr>
        <p:spPr>
          <a:xfrm>
            <a:off x="10500360" y="5337204"/>
            <a:ext cx="1493520" cy="646331"/>
          </a:xfrm>
          <a:prstGeom prst="rect">
            <a:avLst/>
          </a:prstGeom>
          <a:noFill/>
        </p:spPr>
        <p:txBody>
          <a:bodyPr wrap="square" rtlCol="0">
            <a:spAutoFit/>
          </a:bodyPr>
          <a:lstStyle/>
          <a:p>
            <a:r>
              <a:rPr lang="en-US" dirty="0"/>
              <a:t>Theme – MH Magazine Lite </a:t>
            </a:r>
          </a:p>
        </p:txBody>
      </p:sp>
      <p:pic>
        <p:nvPicPr>
          <p:cNvPr id="6" name="Picture 5">
            <a:extLst>
              <a:ext uri="{FF2B5EF4-FFF2-40B4-BE49-F238E27FC236}">
                <a16:creationId xmlns:a16="http://schemas.microsoft.com/office/drawing/2014/main" id="{D07D0CBB-3F0A-3C42-B8D5-9C7D2811BB9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116442" y="1100116"/>
            <a:ext cx="7959115" cy="4438312"/>
          </a:xfrm>
          <a:prstGeom prst="rect">
            <a:avLst/>
          </a:prstGeom>
        </p:spPr>
      </p:pic>
      <p:cxnSp>
        <p:nvCxnSpPr>
          <p:cNvPr id="21" name="Straight Arrow Connector 20">
            <a:extLst>
              <a:ext uri="{FF2B5EF4-FFF2-40B4-BE49-F238E27FC236}">
                <a16:creationId xmlns:a16="http://schemas.microsoft.com/office/drawing/2014/main" id="{A6D6EB7B-2D2F-D54C-A525-0A7C67504742}"/>
              </a:ext>
            </a:extLst>
          </p:cNvPr>
          <p:cNvCxnSpPr>
            <a:cxnSpLocks/>
          </p:cNvCxnSpPr>
          <p:nvPr/>
        </p:nvCxnSpPr>
        <p:spPr>
          <a:xfrm flipV="1">
            <a:off x="8945879" y="3238384"/>
            <a:ext cx="1554480" cy="51435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4632FD-253F-F749-A972-E5EFF7AA6126}"/>
              </a:ext>
            </a:extLst>
          </p:cNvPr>
          <p:cNvCxnSpPr/>
          <p:nvPr/>
        </p:nvCxnSpPr>
        <p:spPr>
          <a:xfrm>
            <a:off x="8945879" y="5040081"/>
            <a:ext cx="1554480" cy="42062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14AB25-DC07-3E40-A6B7-E2A396BF6A9E}"/>
              </a:ext>
            </a:extLst>
          </p:cNvPr>
          <p:cNvCxnSpPr/>
          <p:nvPr/>
        </p:nvCxnSpPr>
        <p:spPr>
          <a:xfrm flipV="1">
            <a:off x="3520440" y="676656"/>
            <a:ext cx="1088136" cy="60350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DBA0A5-7241-B34C-B75D-EB821AD4038E}"/>
              </a:ext>
            </a:extLst>
          </p:cNvPr>
          <p:cNvCxnSpPr>
            <a:cxnSpLocks/>
          </p:cNvCxnSpPr>
          <p:nvPr/>
        </p:nvCxnSpPr>
        <p:spPr>
          <a:xfrm flipH="1" flipV="1">
            <a:off x="1371600" y="4498848"/>
            <a:ext cx="1050966" cy="541233"/>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80832A08-FE70-DA48-8B9D-3468C58CADC9}"/>
              </a:ext>
            </a:extLst>
          </p:cNvPr>
          <p:cNvSpPr txBox="1"/>
          <p:nvPr/>
        </p:nvSpPr>
        <p:spPr>
          <a:xfrm>
            <a:off x="190005" y="112815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4235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2802E08-583D-874A-B697-79E1E2B4A770}"/>
              </a:ext>
            </a:extLst>
          </p:cNvPr>
          <p:cNvPicPr>
            <a:picLocks noChangeAspect="1"/>
          </p:cNvPicPr>
          <p:nvPr/>
        </p:nvPicPr>
        <p:blipFill rotWithShape="1">
          <a:blip r:embed="rId3"/>
          <a:srcRect t="10625"/>
          <a:stretch/>
        </p:blipFill>
        <p:spPr>
          <a:xfrm>
            <a:off x="2077344" y="1184204"/>
            <a:ext cx="8037311" cy="4489591"/>
          </a:xfrm>
          <a:prstGeom prst="rect">
            <a:avLst/>
          </a:prstGeom>
        </p:spPr>
      </p:pic>
      <p:cxnSp>
        <p:nvCxnSpPr>
          <p:cNvPr id="7" name="Straight Arrow Connector 6">
            <a:extLst>
              <a:ext uri="{FF2B5EF4-FFF2-40B4-BE49-F238E27FC236}">
                <a16:creationId xmlns:a16="http://schemas.microsoft.com/office/drawing/2014/main" id="{57FC0051-9247-184E-BF4D-D757904607ED}"/>
              </a:ext>
            </a:extLst>
          </p:cNvPr>
          <p:cNvCxnSpPr>
            <a:cxnSpLocks/>
          </p:cNvCxnSpPr>
          <p:nvPr/>
        </p:nvCxnSpPr>
        <p:spPr>
          <a:xfrm flipV="1">
            <a:off x="8945879" y="3238384"/>
            <a:ext cx="1554480" cy="51435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F2F03F-42B8-7A40-9CBA-333324D64657}"/>
              </a:ext>
            </a:extLst>
          </p:cNvPr>
          <p:cNvSpPr txBox="1"/>
          <p:nvPr/>
        </p:nvSpPr>
        <p:spPr>
          <a:xfrm>
            <a:off x="10500359" y="2975995"/>
            <a:ext cx="1569720" cy="369332"/>
          </a:xfrm>
          <a:prstGeom prst="rect">
            <a:avLst/>
          </a:prstGeom>
          <a:noFill/>
        </p:spPr>
        <p:txBody>
          <a:bodyPr wrap="square" rtlCol="0">
            <a:spAutoFit/>
          </a:bodyPr>
          <a:lstStyle/>
          <a:p>
            <a:r>
              <a:rPr lang="en-US" dirty="0"/>
              <a:t>Widgets</a:t>
            </a:r>
          </a:p>
        </p:txBody>
      </p:sp>
      <p:sp>
        <p:nvSpPr>
          <p:cNvPr id="9" name="TextBox 8">
            <a:extLst>
              <a:ext uri="{FF2B5EF4-FFF2-40B4-BE49-F238E27FC236}">
                <a16:creationId xmlns:a16="http://schemas.microsoft.com/office/drawing/2014/main" id="{A473C625-7FD3-224C-8FE2-58C00910BA09}"/>
              </a:ext>
            </a:extLst>
          </p:cNvPr>
          <p:cNvSpPr txBox="1"/>
          <p:nvPr/>
        </p:nvSpPr>
        <p:spPr>
          <a:xfrm>
            <a:off x="4608576" y="491990"/>
            <a:ext cx="2377440" cy="369332"/>
          </a:xfrm>
          <a:prstGeom prst="rect">
            <a:avLst/>
          </a:prstGeom>
          <a:noFill/>
        </p:spPr>
        <p:txBody>
          <a:bodyPr wrap="square" rtlCol="0">
            <a:spAutoFit/>
          </a:bodyPr>
          <a:lstStyle/>
          <a:p>
            <a:r>
              <a:rPr lang="en-US" dirty="0"/>
              <a:t>Title and slogan/tagline</a:t>
            </a:r>
          </a:p>
        </p:txBody>
      </p:sp>
      <p:sp>
        <p:nvSpPr>
          <p:cNvPr id="10" name="TextBox 9">
            <a:extLst>
              <a:ext uri="{FF2B5EF4-FFF2-40B4-BE49-F238E27FC236}">
                <a16:creationId xmlns:a16="http://schemas.microsoft.com/office/drawing/2014/main" id="{AEEA6BF6-DDCD-7048-B82E-A08EDBAB4F12}"/>
              </a:ext>
            </a:extLst>
          </p:cNvPr>
          <p:cNvSpPr txBox="1"/>
          <p:nvPr/>
        </p:nvSpPr>
        <p:spPr>
          <a:xfrm>
            <a:off x="283463" y="4129516"/>
            <a:ext cx="1408176" cy="369332"/>
          </a:xfrm>
          <a:prstGeom prst="rect">
            <a:avLst/>
          </a:prstGeom>
          <a:noFill/>
        </p:spPr>
        <p:txBody>
          <a:bodyPr wrap="square" rtlCol="0">
            <a:spAutoFit/>
          </a:bodyPr>
          <a:lstStyle/>
          <a:p>
            <a:r>
              <a:rPr lang="en-US" dirty="0"/>
              <a:t>Background</a:t>
            </a:r>
          </a:p>
        </p:txBody>
      </p:sp>
      <p:sp>
        <p:nvSpPr>
          <p:cNvPr id="12" name="TextBox 11">
            <a:extLst>
              <a:ext uri="{FF2B5EF4-FFF2-40B4-BE49-F238E27FC236}">
                <a16:creationId xmlns:a16="http://schemas.microsoft.com/office/drawing/2014/main" id="{BC8E59D5-C6F1-9540-860B-B6D09DDE6029}"/>
              </a:ext>
            </a:extLst>
          </p:cNvPr>
          <p:cNvSpPr txBox="1"/>
          <p:nvPr/>
        </p:nvSpPr>
        <p:spPr>
          <a:xfrm>
            <a:off x="10500360" y="5337204"/>
            <a:ext cx="1493520" cy="646331"/>
          </a:xfrm>
          <a:prstGeom prst="rect">
            <a:avLst/>
          </a:prstGeom>
          <a:noFill/>
        </p:spPr>
        <p:txBody>
          <a:bodyPr wrap="square" rtlCol="0">
            <a:spAutoFit/>
          </a:bodyPr>
          <a:lstStyle/>
          <a:p>
            <a:r>
              <a:rPr lang="en-US" dirty="0"/>
              <a:t>Theme – MH Magazine Lite </a:t>
            </a:r>
          </a:p>
        </p:txBody>
      </p:sp>
      <p:pic>
        <p:nvPicPr>
          <p:cNvPr id="13" name="Picture 12">
            <a:extLst>
              <a:ext uri="{FF2B5EF4-FFF2-40B4-BE49-F238E27FC236}">
                <a16:creationId xmlns:a16="http://schemas.microsoft.com/office/drawing/2014/main" id="{8A0FED25-552A-2E4B-88FD-47871D5F912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16442" y="1100116"/>
            <a:ext cx="7959115" cy="4438312"/>
          </a:xfrm>
          <a:prstGeom prst="rect">
            <a:avLst/>
          </a:prstGeom>
        </p:spPr>
      </p:pic>
      <p:cxnSp>
        <p:nvCxnSpPr>
          <p:cNvPr id="14" name="Straight Arrow Connector 13">
            <a:extLst>
              <a:ext uri="{FF2B5EF4-FFF2-40B4-BE49-F238E27FC236}">
                <a16:creationId xmlns:a16="http://schemas.microsoft.com/office/drawing/2014/main" id="{ED4D3B3F-7BE5-6247-9198-775F601241D3}"/>
              </a:ext>
            </a:extLst>
          </p:cNvPr>
          <p:cNvCxnSpPr>
            <a:cxnSpLocks/>
          </p:cNvCxnSpPr>
          <p:nvPr/>
        </p:nvCxnSpPr>
        <p:spPr>
          <a:xfrm flipV="1">
            <a:off x="8945879" y="3238384"/>
            <a:ext cx="1554480" cy="51435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6CEDCA9-9950-4641-B7A5-9D4CB25929CA}"/>
              </a:ext>
            </a:extLst>
          </p:cNvPr>
          <p:cNvCxnSpPr/>
          <p:nvPr/>
        </p:nvCxnSpPr>
        <p:spPr>
          <a:xfrm>
            <a:off x="8945879" y="5040081"/>
            <a:ext cx="1554480" cy="42062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F59C81-2145-CF40-8FDE-478C41CED118}"/>
              </a:ext>
            </a:extLst>
          </p:cNvPr>
          <p:cNvCxnSpPr/>
          <p:nvPr/>
        </p:nvCxnSpPr>
        <p:spPr>
          <a:xfrm flipV="1">
            <a:off x="3520440" y="676656"/>
            <a:ext cx="1088136" cy="60350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A95D63E-83FD-A345-9206-8E0C23BFFD65}"/>
              </a:ext>
            </a:extLst>
          </p:cNvPr>
          <p:cNvCxnSpPr>
            <a:cxnSpLocks/>
          </p:cNvCxnSpPr>
          <p:nvPr/>
        </p:nvCxnSpPr>
        <p:spPr>
          <a:xfrm flipH="1" flipV="1">
            <a:off x="1371600" y="4498848"/>
            <a:ext cx="1050966" cy="541233"/>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CAB19ED3-BFBD-5F47-A144-71C259124742}"/>
              </a:ext>
            </a:extLst>
          </p:cNvPr>
          <p:cNvSpPr txBox="1"/>
          <p:nvPr/>
        </p:nvSpPr>
        <p:spPr>
          <a:xfrm>
            <a:off x="190005" y="1128156"/>
            <a:ext cx="184731" cy="369332"/>
          </a:xfrm>
          <a:prstGeom prst="rect">
            <a:avLst/>
          </a:prstGeom>
          <a:noFill/>
        </p:spPr>
        <p:txBody>
          <a:bodyPr wrap="none" rtlCol="0">
            <a:spAutoFit/>
          </a:bodyPr>
          <a:lstStyle/>
          <a:p>
            <a:endParaRPr lang="en-US"/>
          </a:p>
        </p:txBody>
      </p:sp>
      <p:cxnSp>
        <p:nvCxnSpPr>
          <p:cNvPr id="22" name="Straight Arrow Connector 21">
            <a:extLst>
              <a:ext uri="{FF2B5EF4-FFF2-40B4-BE49-F238E27FC236}">
                <a16:creationId xmlns:a16="http://schemas.microsoft.com/office/drawing/2014/main" id="{62860E47-2E5D-DA41-AF8E-B9C9AB79914F}"/>
              </a:ext>
            </a:extLst>
          </p:cNvPr>
          <p:cNvCxnSpPr>
            <a:cxnSpLocks/>
          </p:cNvCxnSpPr>
          <p:nvPr/>
        </p:nvCxnSpPr>
        <p:spPr>
          <a:xfrm flipH="1" flipV="1">
            <a:off x="1524000" y="1497488"/>
            <a:ext cx="1584034" cy="510645"/>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10AF2F47-CBF5-604C-852A-3113E38220A7}"/>
              </a:ext>
            </a:extLst>
          </p:cNvPr>
          <p:cNvSpPr txBox="1"/>
          <p:nvPr/>
        </p:nvSpPr>
        <p:spPr>
          <a:xfrm>
            <a:off x="835714" y="1263791"/>
            <a:ext cx="855925" cy="369332"/>
          </a:xfrm>
          <a:prstGeom prst="rect">
            <a:avLst/>
          </a:prstGeom>
          <a:noFill/>
        </p:spPr>
        <p:txBody>
          <a:bodyPr wrap="square" rtlCol="0">
            <a:spAutoFit/>
          </a:bodyPr>
          <a:lstStyle/>
          <a:p>
            <a:r>
              <a:rPr lang="en-US" dirty="0"/>
              <a:t>Menu</a:t>
            </a:r>
          </a:p>
        </p:txBody>
      </p:sp>
    </p:spTree>
    <p:extLst>
      <p:ext uri="{BB962C8B-B14F-4D97-AF65-F5344CB8AC3E}">
        <p14:creationId xmlns:p14="http://schemas.microsoft.com/office/powerpoint/2010/main" val="193539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nodePh="1">
                                  <p:stCondLst>
                                    <p:cond delay="0"/>
                                  </p:stCondLst>
                                  <p:endCondLst>
                                    <p:cond evt="begin" delay="0">
                                      <p:tn val="41"/>
                                    </p:cond>
                                  </p:end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10" grpId="0"/>
      <p:bldP spid="12" grpId="0"/>
      <p:bldP spid="18"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C22906B4-880C-ED4C-86F2-662B73FDABA2}"/>
              </a:ext>
            </a:extLst>
          </p:cNvPr>
          <p:cNvPicPr>
            <a:picLocks noChangeAspect="1"/>
          </p:cNvPicPr>
          <p:nvPr/>
        </p:nvPicPr>
        <p:blipFill rotWithShape="1">
          <a:blip r:embed="rId3"/>
          <a:srcRect t="10537"/>
          <a:stretch/>
        </p:blipFill>
        <p:spPr>
          <a:xfrm>
            <a:off x="2127124" y="1209844"/>
            <a:ext cx="7937752" cy="4438312"/>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3D696A04-54C7-5146-8CD1-D8063928E452}"/>
              </a:ext>
            </a:extLst>
          </p:cNvPr>
          <p:cNvPicPr>
            <a:picLocks noChangeAspect="1"/>
          </p:cNvPicPr>
          <p:nvPr/>
        </p:nvPicPr>
        <p:blipFill rotWithShape="1">
          <a:blip r:embed="rId4"/>
          <a:srcRect t="10537"/>
          <a:stretch/>
        </p:blipFill>
        <p:spPr>
          <a:xfrm>
            <a:off x="2127124" y="1209843"/>
            <a:ext cx="7937752" cy="4438313"/>
          </a:xfrm>
          <a:prstGeom prst="rect">
            <a:avLst/>
          </a:prstGeom>
        </p:spPr>
      </p:pic>
    </p:spTree>
    <p:extLst>
      <p:ext uri="{BB962C8B-B14F-4D97-AF65-F5344CB8AC3E}">
        <p14:creationId xmlns:p14="http://schemas.microsoft.com/office/powerpoint/2010/main" val="26125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D32D0D0-C869-1E42-A7D3-02C475739C71}"/>
              </a:ext>
            </a:extLst>
          </p:cNvPr>
          <p:cNvPicPr>
            <a:picLocks noChangeAspect="1"/>
          </p:cNvPicPr>
          <p:nvPr/>
        </p:nvPicPr>
        <p:blipFill rotWithShape="1">
          <a:blip r:embed="rId3"/>
          <a:srcRect t="9677"/>
          <a:stretch/>
        </p:blipFill>
        <p:spPr>
          <a:xfrm>
            <a:off x="2135512" y="953695"/>
            <a:ext cx="7920975" cy="4950610"/>
          </a:xfrm>
          <a:prstGeom prst="rect">
            <a:avLst/>
          </a:prstGeom>
        </p:spPr>
      </p:pic>
      <p:cxnSp>
        <p:nvCxnSpPr>
          <p:cNvPr id="10" name="Straight Arrow Connector 9">
            <a:extLst>
              <a:ext uri="{FF2B5EF4-FFF2-40B4-BE49-F238E27FC236}">
                <a16:creationId xmlns:a16="http://schemas.microsoft.com/office/drawing/2014/main" id="{9B05519C-3C27-F145-A552-B06C629E4EA4}"/>
              </a:ext>
            </a:extLst>
          </p:cNvPr>
          <p:cNvCxnSpPr>
            <a:cxnSpLocks/>
          </p:cNvCxnSpPr>
          <p:nvPr/>
        </p:nvCxnSpPr>
        <p:spPr>
          <a:xfrm flipH="1">
            <a:off x="1732547" y="1277398"/>
            <a:ext cx="2165894" cy="856202"/>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3B6B09BB-A15B-1548-9286-4F7398731111}"/>
              </a:ext>
            </a:extLst>
          </p:cNvPr>
          <p:cNvSpPr txBox="1"/>
          <p:nvPr/>
        </p:nvSpPr>
        <p:spPr>
          <a:xfrm>
            <a:off x="727336" y="1948934"/>
            <a:ext cx="1408176" cy="369332"/>
          </a:xfrm>
          <a:prstGeom prst="rect">
            <a:avLst/>
          </a:prstGeom>
          <a:noFill/>
        </p:spPr>
        <p:txBody>
          <a:bodyPr wrap="square" rtlCol="0">
            <a:spAutoFit/>
          </a:bodyPr>
          <a:lstStyle/>
          <a:p>
            <a:r>
              <a:rPr lang="en-US" dirty="0"/>
              <a:t>Headline</a:t>
            </a:r>
          </a:p>
        </p:txBody>
      </p:sp>
      <p:cxnSp>
        <p:nvCxnSpPr>
          <p:cNvPr id="15" name="Straight Arrow Connector 14">
            <a:extLst>
              <a:ext uri="{FF2B5EF4-FFF2-40B4-BE49-F238E27FC236}">
                <a16:creationId xmlns:a16="http://schemas.microsoft.com/office/drawing/2014/main" id="{8B673227-E55E-A442-ACAD-FD7951FD7757}"/>
              </a:ext>
            </a:extLst>
          </p:cNvPr>
          <p:cNvCxnSpPr>
            <a:cxnSpLocks/>
          </p:cNvCxnSpPr>
          <p:nvPr/>
        </p:nvCxnSpPr>
        <p:spPr>
          <a:xfrm flipH="1">
            <a:off x="1732547" y="3747701"/>
            <a:ext cx="2165894" cy="856202"/>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AF95A190-7D36-8847-B1B8-B7FE21672422}"/>
              </a:ext>
            </a:extLst>
          </p:cNvPr>
          <p:cNvSpPr txBox="1"/>
          <p:nvPr/>
        </p:nvSpPr>
        <p:spPr>
          <a:xfrm>
            <a:off x="324371" y="4419237"/>
            <a:ext cx="1408176" cy="369332"/>
          </a:xfrm>
          <a:prstGeom prst="rect">
            <a:avLst/>
          </a:prstGeom>
          <a:noFill/>
        </p:spPr>
        <p:txBody>
          <a:bodyPr wrap="square" rtlCol="0">
            <a:spAutoFit/>
          </a:bodyPr>
          <a:lstStyle/>
          <a:p>
            <a:r>
              <a:rPr lang="en-US" dirty="0"/>
              <a:t>Introduction</a:t>
            </a:r>
          </a:p>
        </p:txBody>
      </p:sp>
      <p:cxnSp>
        <p:nvCxnSpPr>
          <p:cNvPr id="18" name="Straight Arrow Connector 17">
            <a:extLst>
              <a:ext uri="{FF2B5EF4-FFF2-40B4-BE49-F238E27FC236}">
                <a16:creationId xmlns:a16="http://schemas.microsoft.com/office/drawing/2014/main" id="{6254CBD8-72E6-8F4A-B4EF-C81E18147667}"/>
              </a:ext>
            </a:extLst>
          </p:cNvPr>
          <p:cNvCxnSpPr>
            <a:cxnSpLocks/>
          </p:cNvCxnSpPr>
          <p:nvPr/>
        </p:nvCxnSpPr>
        <p:spPr>
          <a:xfrm>
            <a:off x="6753727" y="2715971"/>
            <a:ext cx="3994484" cy="219734"/>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BF828699-6DB5-224D-AB4A-E3980D934792}"/>
              </a:ext>
            </a:extLst>
          </p:cNvPr>
          <p:cNvSpPr txBox="1"/>
          <p:nvPr/>
        </p:nvSpPr>
        <p:spPr>
          <a:xfrm>
            <a:off x="10748211" y="2711960"/>
            <a:ext cx="1408176" cy="646331"/>
          </a:xfrm>
          <a:prstGeom prst="rect">
            <a:avLst/>
          </a:prstGeom>
          <a:noFill/>
        </p:spPr>
        <p:txBody>
          <a:bodyPr wrap="square" rtlCol="0">
            <a:spAutoFit/>
          </a:bodyPr>
          <a:lstStyle/>
          <a:p>
            <a:r>
              <a:rPr lang="en-US" dirty="0"/>
              <a:t>Featured image</a:t>
            </a:r>
          </a:p>
        </p:txBody>
      </p:sp>
      <p:pic>
        <p:nvPicPr>
          <p:cNvPr id="29" name="Picture 28" descr="A screenshot of a social media post&#10;&#10;Description automatically generated">
            <a:extLst>
              <a:ext uri="{FF2B5EF4-FFF2-40B4-BE49-F238E27FC236}">
                <a16:creationId xmlns:a16="http://schemas.microsoft.com/office/drawing/2014/main" id="{31D55D5C-19A1-534C-82E2-99E9F2B503D6}"/>
              </a:ext>
            </a:extLst>
          </p:cNvPr>
          <p:cNvPicPr>
            <a:picLocks noChangeAspect="1"/>
          </p:cNvPicPr>
          <p:nvPr/>
        </p:nvPicPr>
        <p:blipFill>
          <a:blip r:embed="rId4"/>
          <a:stretch>
            <a:fillRect/>
          </a:stretch>
        </p:blipFill>
        <p:spPr>
          <a:xfrm>
            <a:off x="2135512" y="953695"/>
            <a:ext cx="7920976" cy="4950610"/>
          </a:xfrm>
          <a:prstGeom prst="rect">
            <a:avLst/>
          </a:prstGeom>
        </p:spPr>
      </p:pic>
      <p:cxnSp>
        <p:nvCxnSpPr>
          <p:cNvPr id="30" name="Straight Arrow Connector 29">
            <a:extLst>
              <a:ext uri="{FF2B5EF4-FFF2-40B4-BE49-F238E27FC236}">
                <a16:creationId xmlns:a16="http://schemas.microsoft.com/office/drawing/2014/main" id="{1A45777E-15EF-A54C-89DE-A92E05EB5366}"/>
              </a:ext>
            </a:extLst>
          </p:cNvPr>
          <p:cNvCxnSpPr>
            <a:cxnSpLocks/>
          </p:cNvCxnSpPr>
          <p:nvPr/>
        </p:nvCxnSpPr>
        <p:spPr>
          <a:xfrm flipH="1">
            <a:off x="1732547" y="5230252"/>
            <a:ext cx="2165894" cy="498195"/>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397F4FFF-E85F-DA4A-AA59-C2CA332C3A9A}"/>
              </a:ext>
            </a:extLst>
          </p:cNvPr>
          <p:cNvSpPr txBox="1"/>
          <p:nvPr/>
        </p:nvSpPr>
        <p:spPr>
          <a:xfrm>
            <a:off x="1083540" y="5543781"/>
            <a:ext cx="733464" cy="369332"/>
          </a:xfrm>
          <a:prstGeom prst="rect">
            <a:avLst/>
          </a:prstGeom>
          <a:noFill/>
        </p:spPr>
        <p:txBody>
          <a:bodyPr wrap="square" rtlCol="0">
            <a:spAutoFit/>
          </a:bodyPr>
          <a:lstStyle/>
          <a:p>
            <a:r>
              <a:rPr lang="en-US" dirty="0"/>
              <a:t>Tags</a:t>
            </a:r>
          </a:p>
        </p:txBody>
      </p:sp>
      <p:cxnSp>
        <p:nvCxnSpPr>
          <p:cNvPr id="33" name="Straight Arrow Connector 32">
            <a:extLst>
              <a:ext uri="{FF2B5EF4-FFF2-40B4-BE49-F238E27FC236}">
                <a16:creationId xmlns:a16="http://schemas.microsoft.com/office/drawing/2014/main" id="{E259F105-CDF6-674B-8E86-75A45B5535FF}"/>
              </a:ext>
            </a:extLst>
          </p:cNvPr>
          <p:cNvCxnSpPr>
            <a:cxnSpLocks/>
          </p:cNvCxnSpPr>
          <p:nvPr/>
        </p:nvCxnSpPr>
        <p:spPr>
          <a:xfrm flipH="1">
            <a:off x="1841327" y="3028664"/>
            <a:ext cx="2165894" cy="498195"/>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TextBox 33">
            <a:extLst>
              <a:ext uri="{FF2B5EF4-FFF2-40B4-BE49-F238E27FC236}">
                <a16:creationId xmlns:a16="http://schemas.microsoft.com/office/drawing/2014/main" id="{1FB5334B-0FCC-6347-81AB-256BC479E5D0}"/>
              </a:ext>
            </a:extLst>
          </p:cNvPr>
          <p:cNvSpPr txBox="1"/>
          <p:nvPr/>
        </p:nvSpPr>
        <p:spPr>
          <a:xfrm>
            <a:off x="168053" y="3342193"/>
            <a:ext cx="1664049" cy="369332"/>
          </a:xfrm>
          <a:prstGeom prst="rect">
            <a:avLst/>
          </a:prstGeom>
          <a:noFill/>
        </p:spPr>
        <p:txBody>
          <a:bodyPr wrap="square" rtlCol="0">
            <a:spAutoFit/>
          </a:bodyPr>
          <a:lstStyle/>
          <a:p>
            <a:r>
              <a:rPr lang="en-US" dirty="0"/>
              <a:t>An external link </a:t>
            </a:r>
          </a:p>
        </p:txBody>
      </p:sp>
      <p:cxnSp>
        <p:nvCxnSpPr>
          <p:cNvPr id="36" name="Straight Arrow Connector 35">
            <a:extLst>
              <a:ext uri="{FF2B5EF4-FFF2-40B4-BE49-F238E27FC236}">
                <a16:creationId xmlns:a16="http://schemas.microsoft.com/office/drawing/2014/main" id="{7F874147-58BE-7F4A-9F5F-C1F00F3C5D02}"/>
              </a:ext>
            </a:extLst>
          </p:cNvPr>
          <p:cNvCxnSpPr>
            <a:cxnSpLocks/>
          </p:cNvCxnSpPr>
          <p:nvPr/>
        </p:nvCxnSpPr>
        <p:spPr>
          <a:xfrm flipV="1">
            <a:off x="6777555" y="3747701"/>
            <a:ext cx="3970656" cy="469495"/>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40FF5743-13EA-3844-ADAD-2B0BB2CCAF30}"/>
              </a:ext>
            </a:extLst>
          </p:cNvPr>
          <p:cNvSpPr txBox="1"/>
          <p:nvPr/>
        </p:nvSpPr>
        <p:spPr>
          <a:xfrm>
            <a:off x="10748211" y="3429000"/>
            <a:ext cx="1408176" cy="646331"/>
          </a:xfrm>
          <a:prstGeom prst="rect">
            <a:avLst/>
          </a:prstGeom>
          <a:noFill/>
        </p:spPr>
        <p:txBody>
          <a:bodyPr wrap="square" rtlCol="0">
            <a:spAutoFit/>
          </a:bodyPr>
          <a:lstStyle/>
          <a:p>
            <a:r>
              <a:rPr lang="en-US" dirty="0"/>
              <a:t>Embedded video</a:t>
            </a:r>
          </a:p>
        </p:txBody>
      </p:sp>
    </p:spTree>
    <p:extLst>
      <p:ext uri="{BB962C8B-B14F-4D97-AF65-F5344CB8AC3E}">
        <p14:creationId xmlns:p14="http://schemas.microsoft.com/office/powerpoint/2010/main" val="192927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additive="base">
                                        <p:cTn id="81" dur="500" fill="hold"/>
                                        <p:tgtEl>
                                          <p:spTgt spid="39"/>
                                        </p:tgtEl>
                                        <p:attrNameLst>
                                          <p:attrName>ppt_x</p:attrName>
                                        </p:attrNameLst>
                                      </p:cBhvr>
                                      <p:tavLst>
                                        <p:tav tm="0">
                                          <p:val>
                                            <p:strVal val="#ppt_x"/>
                                          </p:val>
                                        </p:tav>
                                        <p:tav tm="100000">
                                          <p:val>
                                            <p:strVal val="#ppt_x"/>
                                          </p:val>
                                        </p:tav>
                                      </p:tavLst>
                                    </p:anim>
                                    <p:anim calcmode="lin" valueType="num">
                                      <p:cBhvr additive="base">
                                        <p:cTn id="8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23" grpId="0"/>
      <p:bldP spid="23" grpId="1"/>
      <p:bldP spid="32" grpId="0"/>
      <p:bldP spid="34"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79DBB48-113F-494E-92F6-9C74E3FA3D70}"/>
              </a:ext>
            </a:extLst>
          </p:cNvPr>
          <p:cNvPicPr>
            <a:picLocks noChangeAspect="1"/>
          </p:cNvPicPr>
          <p:nvPr/>
        </p:nvPicPr>
        <p:blipFill>
          <a:blip r:embed="rId3"/>
          <a:stretch>
            <a:fillRect/>
          </a:stretch>
        </p:blipFill>
        <p:spPr>
          <a:xfrm>
            <a:off x="517392" y="605116"/>
            <a:ext cx="3274754" cy="5647765"/>
          </a:xfrm>
          <a:prstGeom prst="rect">
            <a:avLst/>
          </a:prstGeom>
        </p:spPr>
      </p:pic>
      <p:cxnSp>
        <p:nvCxnSpPr>
          <p:cNvPr id="6" name="Straight Arrow Connector 5">
            <a:extLst>
              <a:ext uri="{FF2B5EF4-FFF2-40B4-BE49-F238E27FC236}">
                <a16:creationId xmlns:a16="http://schemas.microsoft.com/office/drawing/2014/main" id="{B800B2D7-2F60-8147-B924-A888A4FBCF7A}"/>
              </a:ext>
            </a:extLst>
          </p:cNvPr>
          <p:cNvCxnSpPr>
            <a:cxnSpLocks/>
          </p:cNvCxnSpPr>
          <p:nvPr/>
        </p:nvCxnSpPr>
        <p:spPr>
          <a:xfrm>
            <a:off x="3630943" y="2424432"/>
            <a:ext cx="2465057" cy="825449"/>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 name="Picture 8" descr="A screenshot of a newspaper&#10;&#10;Description automatically generated">
            <a:extLst>
              <a:ext uri="{FF2B5EF4-FFF2-40B4-BE49-F238E27FC236}">
                <a16:creationId xmlns:a16="http://schemas.microsoft.com/office/drawing/2014/main" id="{CEA28F7E-31AB-B84E-9D05-FF7E21C6AE47}"/>
              </a:ext>
            </a:extLst>
          </p:cNvPr>
          <p:cNvPicPr>
            <a:picLocks noChangeAspect="1"/>
          </p:cNvPicPr>
          <p:nvPr/>
        </p:nvPicPr>
        <p:blipFill>
          <a:blip r:embed="rId4"/>
          <a:stretch>
            <a:fillRect/>
          </a:stretch>
        </p:blipFill>
        <p:spPr>
          <a:xfrm>
            <a:off x="8770044" y="605116"/>
            <a:ext cx="2904564" cy="5647765"/>
          </a:xfrm>
          <a:prstGeom prst="rect">
            <a:avLst/>
          </a:prstGeom>
        </p:spPr>
      </p:pic>
      <p:sp>
        <p:nvSpPr>
          <p:cNvPr id="10" name="TextBox 9">
            <a:extLst>
              <a:ext uri="{FF2B5EF4-FFF2-40B4-BE49-F238E27FC236}">
                <a16:creationId xmlns:a16="http://schemas.microsoft.com/office/drawing/2014/main" id="{065EA3DE-D6B2-1F4B-9A92-52083540FBD7}"/>
              </a:ext>
            </a:extLst>
          </p:cNvPr>
          <p:cNvSpPr txBox="1"/>
          <p:nvPr/>
        </p:nvSpPr>
        <p:spPr>
          <a:xfrm>
            <a:off x="6096000" y="3090672"/>
            <a:ext cx="2133600" cy="646331"/>
          </a:xfrm>
          <a:prstGeom prst="rect">
            <a:avLst/>
          </a:prstGeom>
          <a:noFill/>
        </p:spPr>
        <p:txBody>
          <a:bodyPr wrap="square" rtlCol="0">
            <a:spAutoFit/>
          </a:bodyPr>
          <a:lstStyle/>
          <a:p>
            <a:r>
              <a:rPr lang="en-US" dirty="0"/>
              <a:t>Most recent posts at the top</a:t>
            </a:r>
          </a:p>
        </p:txBody>
      </p:sp>
      <p:cxnSp>
        <p:nvCxnSpPr>
          <p:cNvPr id="11" name="Straight Arrow Connector 10">
            <a:extLst>
              <a:ext uri="{FF2B5EF4-FFF2-40B4-BE49-F238E27FC236}">
                <a16:creationId xmlns:a16="http://schemas.microsoft.com/office/drawing/2014/main" id="{D9DB3683-DB27-9947-B6F9-65970369FA22}"/>
              </a:ext>
            </a:extLst>
          </p:cNvPr>
          <p:cNvCxnSpPr>
            <a:cxnSpLocks/>
          </p:cNvCxnSpPr>
          <p:nvPr/>
        </p:nvCxnSpPr>
        <p:spPr>
          <a:xfrm flipH="1">
            <a:off x="6441372" y="4208729"/>
            <a:ext cx="2456688" cy="899846"/>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52481BBF-1347-7F43-BA7A-333B44BD4722}"/>
              </a:ext>
            </a:extLst>
          </p:cNvPr>
          <p:cNvSpPr txBox="1"/>
          <p:nvPr/>
        </p:nvSpPr>
        <p:spPr>
          <a:xfrm>
            <a:off x="4307772" y="4933970"/>
            <a:ext cx="2133600" cy="646331"/>
          </a:xfrm>
          <a:prstGeom prst="rect">
            <a:avLst/>
          </a:prstGeom>
          <a:noFill/>
        </p:spPr>
        <p:txBody>
          <a:bodyPr wrap="square" rtlCol="0">
            <a:spAutoFit/>
          </a:bodyPr>
          <a:lstStyle/>
          <a:p>
            <a:r>
              <a:rPr lang="en-US" dirty="0"/>
              <a:t>Images automatically resized</a:t>
            </a:r>
          </a:p>
        </p:txBody>
      </p:sp>
    </p:spTree>
    <p:extLst>
      <p:ext uri="{BB962C8B-B14F-4D97-AF65-F5344CB8AC3E}">
        <p14:creationId xmlns:p14="http://schemas.microsoft.com/office/powerpoint/2010/main" val="418593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95E8-BFC3-334E-92F7-556406EA7875}"/>
              </a:ext>
            </a:extLst>
          </p:cNvPr>
          <p:cNvSpPr>
            <a:spLocks noGrp="1"/>
          </p:cNvSpPr>
          <p:nvPr>
            <p:ph type="title"/>
          </p:nvPr>
        </p:nvSpPr>
        <p:spPr/>
        <p:txBody>
          <a:bodyPr/>
          <a:lstStyle/>
          <a:p>
            <a:r>
              <a:rPr lang="en-US" dirty="0"/>
              <a:t>Improvements</a:t>
            </a:r>
          </a:p>
        </p:txBody>
      </p:sp>
      <p:sp>
        <p:nvSpPr>
          <p:cNvPr id="3" name="Content Placeholder 2">
            <a:extLst>
              <a:ext uri="{FF2B5EF4-FFF2-40B4-BE49-F238E27FC236}">
                <a16:creationId xmlns:a16="http://schemas.microsoft.com/office/drawing/2014/main" id="{B9C34F83-B7AB-6543-BF11-11FB1ED14989}"/>
              </a:ext>
            </a:extLst>
          </p:cNvPr>
          <p:cNvSpPr>
            <a:spLocks noGrp="1"/>
          </p:cNvSpPr>
          <p:nvPr>
            <p:ph idx="1"/>
          </p:nvPr>
        </p:nvSpPr>
        <p:spPr/>
        <p:txBody>
          <a:bodyPr/>
          <a:lstStyle/>
          <a:p>
            <a:r>
              <a:rPr lang="en-US" dirty="0"/>
              <a:t>Improve the SEO</a:t>
            </a:r>
          </a:p>
          <a:p>
            <a:r>
              <a:rPr lang="en-US" dirty="0"/>
              <a:t>Add a Twitter widget</a:t>
            </a:r>
          </a:p>
          <a:p>
            <a:r>
              <a:rPr lang="en-US" dirty="0"/>
              <a:t>Change location of widgets</a:t>
            </a:r>
          </a:p>
          <a:p>
            <a:r>
              <a:rPr lang="en-US" dirty="0"/>
              <a:t>Create a logo</a:t>
            </a:r>
          </a:p>
          <a:p>
            <a:endParaRPr lang="en-US" dirty="0"/>
          </a:p>
          <a:p>
            <a:endParaRPr lang="en-US" dirty="0"/>
          </a:p>
        </p:txBody>
      </p:sp>
    </p:spTree>
    <p:extLst>
      <p:ext uri="{BB962C8B-B14F-4D97-AF65-F5344CB8AC3E}">
        <p14:creationId xmlns:p14="http://schemas.microsoft.com/office/powerpoint/2010/main" val="273884155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936</Words>
  <Application>Microsoft Macintosh PowerPoint</Application>
  <PresentationFormat>Widescreen</PresentationFormat>
  <Paragraphs>78</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Improvements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Shaakir, Mohammed</dc:creator>
  <cp:lastModifiedBy>Shaakir, Mohammed</cp:lastModifiedBy>
  <cp:revision>4</cp:revision>
  <dcterms:created xsi:type="dcterms:W3CDTF">2019-12-02T19:42:30Z</dcterms:created>
  <dcterms:modified xsi:type="dcterms:W3CDTF">2019-12-03T00:36:43Z</dcterms:modified>
</cp:coreProperties>
</file>