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AFE70-BBC2-3388-051B-BA26E9A8D025}" v="1251" dt="2019-12-03T01:34:47.176"/>
    <p1510:client id="{7DD6EE43-D0A2-DB09-5055-6CE9F756760B}" v="588" dt="2019-12-03T12:17:33.295"/>
    <p1510:client id="{95F6E706-1C50-2D61-9A67-3D9B7332B83A}" v="1714" dt="2019-12-03T12:11:39.223"/>
    <p1510:client id="{F6ADC062-11E2-8CCB-9EE3-262CFD43AAF2}" v="880" dt="2019-12-03T11:45:33.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12/3/2019</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44097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12/3/2019</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6245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12/3/2019</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8509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12/3/2019</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38661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12/3/2019</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1380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12/3/2019</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6232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12/3/2019</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1325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12/3/2019</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1358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12/3/2019</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6656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12/3/2019</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22389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12/3/2019</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4870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12/3/2019</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89533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64" r:id="rId4"/>
    <p:sldLayoutId id="2147483765" r:id="rId5"/>
    <p:sldLayoutId id="2147483770" r:id="rId6"/>
    <p:sldLayoutId id="2147483766" r:id="rId7"/>
    <p:sldLayoutId id="2147483767" r:id="rId8"/>
    <p:sldLayoutId id="2147483768" r:id="rId9"/>
    <p:sldLayoutId id="2147483769" r:id="rId10"/>
    <p:sldLayoutId id="214748377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461041-8413-4023-ABA7-9E499B0AD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87355" y="4374204"/>
            <a:ext cx="9818390" cy="1029308"/>
          </a:xfrm>
        </p:spPr>
        <p:txBody>
          <a:bodyPr>
            <a:normAutofit/>
          </a:bodyPr>
          <a:lstStyle/>
          <a:p>
            <a:r>
              <a:rPr lang="en-US" sz="4700">
                <a:solidFill>
                  <a:schemeClr val="bg1"/>
                </a:solidFill>
                <a:cs typeface="Calibri Light"/>
              </a:rPr>
              <a:t>My WordPress Site</a:t>
            </a:r>
          </a:p>
        </p:txBody>
      </p:sp>
      <p:sp>
        <p:nvSpPr>
          <p:cNvPr id="3" name="Subtitle 2"/>
          <p:cNvSpPr>
            <a:spLocks noGrp="1"/>
          </p:cNvSpPr>
          <p:nvPr>
            <p:ph type="subTitle" idx="1"/>
          </p:nvPr>
        </p:nvSpPr>
        <p:spPr>
          <a:xfrm>
            <a:off x="1187355" y="5725244"/>
            <a:ext cx="9872980" cy="435860"/>
          </a:xfrm>
        </p:spPr>
        <p:txBody>
          <a:bodyPr vert="horz" lIns="91440" tIns="45720" rIns="91440" bIns="45720" rtlCol="0" anchor="t">
            <a:normAutofit/>
          </a:bodyPr>
          <a:lstStyle/>
          <a:p>
            <a:r>
              <a:rPr lang="en-US" sz="2000" err="1">
                <a:solidFill>
                  <a:schemeClr val="bg1"/>
                </a:solidFill>
                <a:cs typeface="Calibri"/>
              </a:rPr>
              <a:t>Ghizlan</a:t>
            </a:r>
            <a:r>
              <a:rPr lang="en-US" sz="2000">
                <a:solidFill>
                  <a:schemeClr val="bg1"/>
                </a:solidFill>
                <a:cs typeface="Calibri"/>
              </a:rPr>
              <a:t> </a:t>
            </a:r>
            <a:r>
              <a:rPr lang="en-US" sz="2000" err="1">
                <a:solidFill>
                  <a:schemeClr val="bg1"/>
                </a:solidFill>
                <a:cs typeface="Calibri"/>
              </a:rPr>
              <a:t>Mezian</a:t>
            </a:r>
            <a:endParaRPr lang="en-US" sz="2000" err="1">
              <a:solidFill>
                <a:schemeClr val="bg1"/>
              </a:solidFill>
            </a:endParaRPr>
          </a:p>
        </p:txBody>
      </p:sp>
      <p:pic>
        <p:nvPicPr>
          <p:cNvPr id="4" name="Picture 4" descr="A picture containing player, wearing, holding, woman&#10;&#10;Description generated with very high confidence">
            <a:extLst>
              <a:ext uri="{FF2B5EF4-FFF2-40B4-BE49-F238E27FC236}">
                <a16:creationId xmlns:a16="http://schemas.microsoft.com/office/drawing/2014/main" id="{2D3D3D8F-4747-43C9-880A-CB78BFA242B2}"/>
              </a:ext>
            </a:extLst>
          </p:cNvPr>
          <p:cNvPicPr>
            <a:picLocks noChangeAspect="1"/>
          </p:cNvPicPr>
          <p:nvPr/>
        </p:nvPicPr>
        <p:blipFill>
          <a:blip r:embed="rId2"/>
          <a:stretch>
            <a:fillRect/>
          </a:stretch>
        </p:blipFill>
        <p:spPr>
          <a:xfrm>
            <a:off x="2691" y="6413"/>
            <a:ext cx="8487018" cy="2820819"/>
          </a:xfrm>
          <a:prstGeom prst="rect">
            <a:avLst/>
          </a:prstGeom>
        </p:spPr>
      </p:pic>
      <p:cxnSp>
        <p:nvCxnSpPr>
          <p:cNvPr id="11" name="Straight Connector 10">
            <a:extLst>
              <a:ext uri="{FF2B5EF4-FFF2-40B4-BE49-F238E27FC236}">
                <a16:creationId xmlns:a16="http://schemas.microsoft.com/office/drawing/2014/main" id="{F05BCF04-4702-43D0-BE8F-DBF6C2F651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0" y="5569068"/>
            <a:ext cx="9601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FC9E1B0-1575-4658-AD6E-43DF73FC33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78B59390-F45E-4D20-8469-AD780635CA7B}"/>
              </a:ext>
            </a:extLst>
          </p:cNvPr>
          <p:cNvPicPr>
            <a:picLocks noChangeAspect="1"/>
          </p:cNvPicPr>
          <p:nvPr/>
        </p:nvPicPr>
        <p:blipFill rotWithShape="1">
          <a:blip r:embed="rId2"/>
          <a:srcRect l="23097" t="18919" r="24541" b="4990"/>
          <a:stretch/>
        </p:blipFill>
        <p:spPr>
          <a:xfrm>
            <a:off x="3006835" y="772863"/>
            <a:ext cx="6178329" cy="5050225"/>
          </a:xfrm>
          <a:prstGeom prst="rect">
            <a:avLst/>
          </a:prstGeom>
        </p:spPr>
      </p:pic>
      <p:sp>
        <p:nvSpPr>
          <p:cNvPr id="4" name="TextBox 3">
            <a:extLst>
              <a:ext uri="{FF2B5EF4-FFF2-40B4-BE49-F238E27FC236}">
                <a16:creationId xmlns:a16="http://schemas.microsoft.com/office/drawing/2014/main" id="{8D58211A-3A32-44EC-8BD2-34B3D36C83D4}"/>
              </a:ext>
            </a:extLst>
          </p:cNvPr>
          <p:cNvSpPr txBox="1"/>
          <p:nvPr/>
        </p:nvSpPr>
        <p:spPr>
          <a:xfrm>
            <a:off x="9266748" y="79612"/>
            <a:ext cx="3001992" cy="7017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Header</a:t>
            </a:r>
          </a:p>
          <a:p>
            <a:endParaRPr lang="en-US"/>
          </a:p>
          <a:p>
            <a:r>
              <a:rPr lang="en-US"/>
              <a:t>This is my Website Header which I created using the website Canva. I decided to use the colour scheme Red, Black, and White to illustrate a modern and sophisticated feel to my site. The colours I selected are Bold and I decided to complement my chosen colour scheme with a black bordered background to make my layout look neater and captivate my readers attention. I decided to abstain from using a pictured background as it could distract my audience and bring an element of playfulness to my site which I do not yet want to establish.</a:t>
            </a:r>
          </a:p>
        </p:txBody>
      </p:sp>
      <p:sp>
        <p:nvSpPr>
          <p:cNvPr id="5" name="TextBox 4">
            <a:extLst>
              <a:ext uri="{FF2B5EF4-FFF2-40B4-BE49-F238E27FC236}">
                <a16:creationId xmlns:a16="http://schemas.microsoft.com/office/drawing/2014/main" id="{A6EBD8F7-F540-4456-B439-B3FB65324752}"/>
              </a:ext>
            </a:extLst>
          </p:cNvPr>
          <p:cNvSpPr txBox="1"/>
          <p:nvPr/>
        </p:nvSpPr>
        <p:spPr>
          <a:xfrm>
            <a:off x="78716" y="1128262"/>
            <a:ext cx="293010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Menu </a:t>
            </a:r>
          </a:p>
          <a:p>
            <a:endParaRPr lang="en-US"/>
          </a:p>
          <a:p>
            <a:r>
              <a:rPr lang="en-US"/>
              <a:t>This is a Primary Menu</a:t>
            </a:r>
            <a:r>
              <a:rPr lang="en-US">
                <a:ea typeface="+mn-lt"/>
                <a:cs typeface="+mn-lt"/>
              </a:rPr>
              <a:t> where some items such as News, Blog and About Me also have sub-menu items that are displayed in a drop-down menu list. For example, the drop-down items within the Blog consists of categories such as Travel, Beauty, Modest Fashion and Food. This ensures that navigation is easier for readers and gives my website more structure and increases feasibility of accessing my posts.</a:t>
            </a:r>
            <a:endParaRPr lang="en-US"/>
          </a:p>
        </p:txBody>
      </p:sp>
      <p:cxnSp>
        <p:nvCxnSpPr>
          <p:cNvPr id="6" name="Connector: Curved 5">
            <a:extLst>
              <a:ext uri="{FF2B5EF4-FFF2-40B4-BE49-F238E27FC236}">
                <a16:creationId xmlns:a16="http://schemas.microsoft.com/office/drawing/2014/main" id="{2C4EE28A-539D-4ACE-B4E1-0258647A04E3}"/>
              </a:ext>
            </a:extLst>
          </p:cNvPr>
          <p:cNvCxnSpPr/>
          <p:nvPr/>
        </p:nvCxnSpPr>
        <p:spPr>
          <a:xfrm>
            <a:off x="2688745" y="1847670"/>
            <a:ext cx="454326" cy="425570"/>
          </a:xfrm>
          <a:prstGeom prst="curved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2CC35544-F517-4B9D-A037-627D96C6CDA5}"/>
              </a:ext>
            </a:extLst>
          </p:cNvPr>
          <p:cNvCxnSpPr>
            <a:cxnSpLocks/>
          </p:cNvCxnSpPr>
          <p:nvPr/>
        </p:nvCxnSpPr>
        <p:spPr>
          <a:xfrm flipH="1">
            <a:off x="8520203" y="496197"/>
            <a:ext cx="753372" cy="554966"/>
          </a:xfrm>
          <a:prstGeom prst="curved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75203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541E908E-A84B-4FF9-9268-1F51DD6C2288}"/>
              </a:ext>
            </a:extLst>
          </p:cNvPr>
          <p:cNvPicPr>
            <a:picLocks noChangeAspect="1"/>
          </p:cNvPicPr>
          <p:nvPr/>
        </p:nvPicPr>
        <p:blipFill rotWithShape="1">
          <a:blip r:embed="rId2"/>
          <a:srcRect l="23097" t="18919" r="24541" b="4990"/>
          <a:stretch/>
        </p:blipFill>
        <p:spPr>
          <a:xfrm>
            <a:off x="3006834" y="643467"/>
            <a:ext cx="6178331" cy="5050225"/>
          </a:xfrm>
          <a:prstGeom prst="rect">
            <a:avLst/>
          </a:prstGeom>
        </p:spPr>
      </p:pic>
      <p:sp>
        <p:nvSpPr>
          <p:cNvPr id="5" name="TextBox 1">
            <a:extLst>
              <a:ext uri="{FF2B5EF4-FFF2-40B4-BE49-F238E27FC236}">
                <a16:creationId xmlns:a16="http://schemas.microsoft.com/office/drawing/2014/main" id="{3930775B-B824-4E8A-BAC1-783AD151FDE1}"/>
              </a:ext>
            </a:extLst>
          </p:cNvPr>
          <p:cNvSpPr txBox="1"/>
          <p:nvPr/>
        </p:nvSpPr>
        <p:spPr>
          <a:xfrm>
            <a:off x="280897" y="611577"/>
            <a:ext cx="2743200" cy="36933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Homepage</a:t>
            </a:r>
          </a:p>
          <a:p>
            <a:endParaRPr lang="en-US"/>
          </a:p>
          <a:p>
            <a:r>
              <a:rPr lang="en-US"/>
              <a:t>Currently my homepage displays all my latest posts on the left. Beside the preview of my articles are my featured images. In the future while developing my site I want to have a slideshow of the most popular post that has received the most views. </a:t>
            </a:r>
          </a:p>
        </p:txBody>
      </p:sp>
      <p:sp>
        <p:nvSpPr>
          <p:cNvPr id="2" name="TextBox 1">
            <a:extLst>
              <a:ext uri="{FF2B5EF4-FFF2-40B4-BE49-F238E27FC236}">
                <a16:creationId xmlns:a16="http://schemas.microsoft.com/office/drawing/2014/main" id="{24D0138A-7A0E-48FA-A68B-3EAC79A32465}"/>
              </a:ext>
            </a:extLst>
          </p:cNvPr>
          <p:cNvSpPr txBox="1"/>
          <p:nvPr/>
        </p:nvSpPr>
        <p:spPr>
          <a:xfrm>
            <a:off x="9353909" y="3761117"/>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To ensure that I cause traffic to my site I have shared my hompage URL onto my LinkedIn profile and have had a few reshares already and I have also shared my URL onto my instagram bio.​</a:t>
            </a:r>
          </a:p>
        </p:txBody>
      </p:sp>
    </p:spTree>
    <p:extLst>
      <p:ext uri="{BB962C8B-B14F-4D97-AF65-F5344CB8AC3E}">
        <p14:creationId xmlns:p14="http://schemas.microsoft.com/office/powerpoint/2010/main" val="121011828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descr="A screenshot of a cell phone&#10;&#10;Description generated with very high confidence">
            <a:extLst>
              <a:ext uri="{FF2B5EF4-FFF2-40B4-BE49-F238E27FC236}">
                <a16:creationId xmlns:a16="http://schemas.microsoft.com/office/drawing/2014/main" id="{15F5CE7C-D5E9-42AA-BE54-D0C8CF66D4E4}"/>
              </a:ext>
            </a:extLst>
          </p:cNvPr>
          <p:cNvPicPr>
            <a:picLocks noChangeAspect="1"/>
          </p:cNvPicPr>
          <p:nvPr/>
        </p:nvPicPr>
        <p:blipFill rotWithShape="1">
          <a:blip r:embed="rId2"/>
          <a:srcRect l="68216" t="17492" r="12454" b="44224"/>
          <a:stretch/>
        </p:blipFill>
        <p:spPr>
          <a:xfrm>
            <a:off x="5946477" y="1119474"/>
            <a:ext cx="3033072" cy="3389057"/>
          </a:xfrm>
          <a:prstGeom prst="rect">
            <a:avLst/>
          </a:prstGeom>
        </p:spPr>
      </p:pic>
      <p:sp>
        <p:nvSpPr>
          <p:cNvPr id="5" name="TextBox 4">
            <a:extLst>
              <a:ext uri="{FF2B5EF4-FFF2-40B4-BE49-F238E27FC236}">
                <a16:creationId xmlns:a16="http://schemas.microsoft.com/office/drawing/2014/main" id="{D578576C-BF9E-4DF9-A8F5-A11D7A375E92}"/>
              </a:ext>
            </a:extLst>
          </p:cNvPr>
          <p:cNvSpPr txBox="1"/>
          <p:nvPr/>
        </p:nvSpPr>
        <p:spPr>
          <a:xfrm>
            <a:off x="4379343" y="324928"/>
            <a:ext cx="37352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Sidebar Website Widgets</a:t>
            </a:r>
          </a:p>
        </p:txBody>
      </p:sp>
      <p:pic>
        <p:nvPicPr>
          <p:cNvPr id="6" name="Picture 6" descr="A screenshot of a cell phone&#10;&#10;Description generated with very high confidence">
            <a:extLst>
              <a:ext uri="{FF2B5EF4-FFF2-40B4-BE49-F238E27FC236}">
                <a16:creationId xmlns:a16="http://schemas.microsoft.com/office/drawing/2014/main" id="{0F49545F-9CB4-4408-B557-59C3B3B3F048}"/>
              </a:ext>
            </a:extLst>
          </p:cNvPr>
          <p:cNvPicPr>
            <a:picLocks noChangeAspect="1"/>
          </p:cNvPicPr>
          <p:nvPr/>
        </p:nvPicPr>
        <p:blipFill rotWithShape="1">
          <a:blip r:embed="rId3"/>
          <a:srcRect l="68710" t="19444" r="12077" b="43494"/>
          <a:stretch/>
        </p:blipFill>
        <p:spPr>
          <a:xfrm>
            <a:off x="9080740" y="1119474"/>
            <a:ext cx="3021731" cy="3262544"/>
          </a:xfrm>
          <a:prstGeom prst="rect">
            <a:avLst/>
          </a:prstGeom>
        </p:spPr>
      </p:pic>
      <p:pic>
        <p:nvPicPr>
          <p:cNvPr id="8" name="Picture 6" descr="A screenshot of a cell phone&#10;&#10;Description generated with very high confidence">
            <a:extLst>
              <a:ext uri="{FF2B5EF4-FFF2-40B4-BE49-F238E27FC236}">
                <a16:creationId xmlns:a16="http://schemas.microsoft.com/office/drawing/2014/main" id="{C0E25922-E506-4D8B-AC7B-1BB21FCCD23F}"/>
              </a:ext>
            </a:extLst>
          </p:cNvPr>
          <p:cNvPicPr>
            <a:picLocks noChangeAspect="1"/>
          </p:cNvPicPr>
          <p:nvPr/>
        </p:nvPicPr>
        <p:blipFill rotWithShape="1">
          <a:blip r:embed="rId3"/>
          <a:srcRect l="68710" t="56437" r="12077" b="16340"/>
          <a:stretch/>
        </p:blipFill>
        <p:spPr>
          <a:xfrm>
            <a:off x="2869720" y="1125177"/>
            <a:ext cx="3021731" cy="2396429"/>
          </a:xfrm>
          <a:prstGeom prst="rect">
            <a:avLst/>
          </a:prstGeom>
        </p:spPr>
      </p:pic>
      <p:pic>
        <p:nvPicPr>
          <p:cNvPr id="9" name="Picture 9" descr="A screenshot of a computer&#10;&#10;Description generated with very high confidence">
            <a:extLst>
              <a:ext uri="{FF2B5EF4-FFF2-40B4-BE49-F238E27FC236}">
                <a16:creationId xmlns:a16="http://schemas.microsoft.com/office/drawing/2014/main" id="{12699268-AF59-4BC4-A44E-9B202551257F}"/>
              </a:ext>
            </a:extLst>
          </p:cNvPr>
          <p:cNvPicPr>
            <a:picLocks noChangeAspect="1"/>
          </p:cNvPicPr>
          <p:nvPr/>
        </p:nvPicPr>
        <p:blipFill rotWithShape="1">
          <a:blip r:embed="rId4"/>
          <a:srcRect l="68637" t="61098" r="12339" b="22654"/>
          <a:stretch/>
        </p:blipFill>
        <p:spPr>
          <a:xfrm>
            <a:off x="80512" y="1119475"/>
            <a:ext cx="2731158" cy="1265855"/>
          </a:xfrm>
          <a:prstGeom prst="rect">
            <a:avLst/>
          </a:prstGeom>
        </p:spPr>
      </p:pic>
      <p:sp>
        <p:nvSpPr>
          <p:cNvPr id="11" name="TextBox 10">
            <a:extLst>
              <a:ext uri="{FF2B5EF4-FFF2-40B4-BE49-F238E27FC236}">
                <a16:creationId xmlns:a16="http://schemas.microsoft.com/office/drawing/2014/main" id="{5CCB7DEB-96A9-4CD6-87F5-10C9F8756940}"/>
              </a:ext>
            </a:extLst>
          </p:cNvPr>
          <p:cNvSpPr txBox="1"/>
          <p:nvPr/>
        </p:nvSpPr>
        <p:spPr>
          <a:xfrm>
            <a:off x="79614" y="2566897"/>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 have a categories widget on my website which will enable my audience and readers to navigate easily through the posts which are  most relevant to them. </a:t>
            </a:r>
          </a:p>
        </p:txBody>
      </p:sp>
      <p:sp>
        <p:nvSpPr>
          <p:cNvPr id="10" name="TextBox 9">
            <a:extLst>
              <a:ext uri="{FF2B5EF4-FFF2-40B4-BE49-F238E27FC236}">
                <a16:creationId xmlns:a16="http://schemas.microsoft.com/office/drawing/2014/main" id="{954B4AB7-1F37-44C5-A512-BAC0BBDB89CC}"/>
              </a:ext>
            </a:extLst>
          </p:cNvPr>
          <p:cNvSpPr txBox="1"/>
          <p:nvPr/>
        </p:nvSpPr>
        <p:spPr>
          <a:xfrm>
            <a:off x="2868821" y="3602066"/>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Another Widget is my Recent Posts which are chronologically ordered from oldest to newest. This lets readers know what the latest news is.</a:t>
            </a:r>
          </a:p>
        </p:txBody>
      </p:sp>
      <p:sp>
        <p:nvSpPr>
          <p:cNvPr id="12" name="TextBox 11">
            <a:extLst>
              <a:ext uri="{FF2B5EF4-FFF2-40B4-BE49-F238E27FC236}">
                <a16:creationId xmlns:a16="http://schemas.microsoft.com/office/drawing/2014/main" id="{B7D982A1-4FF3-413A-B1C6-434BEF7B7CD8}"/>
              </a:ext>
            </a:extLst>
          </p:cNvPr>
          <p:cNvSpPr txBox="1"/>
          <p:nvPr/>
        </p:nvSpPr>
        <p:spPr>
          <a:xfrm>
            <a:off x="5888067" y="4608481"/>
            <a:ext cx="34476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This is the MH slider widget which is my favorite. It complements my theme and looks like a mini slideshow of all of my latest posts with their featured image.</a:t>
            </a:r>
          </a:p>
        </p:txBody>
      </p:sp>
      <p:sp>
        <p:nvSpPr>
          <p:cNvPr id="13" name="TextBox 12">
            <a:extLst>
              <a:ext uri="{FF2B5EF4-FFF2-40B4-BE49-F238E27FC236}">
                <a16:creationId xmlns:a16="http://schemas.microsoft.com/office/drawing/2014/main" id="{1636E23A-7D6F-4087-9F7A-3928440AF81D}"/>
              </a:ext>
            </a:extLst>
          </p:cNvPr>
          <p:cNvSpPr txBox="1"/>
          <p:nvPr/>
        </p:nvSpPr>
        <p:spPr>
          <a:xfrm>
            <a:off x="9166104" y="4507839"/>
            <a:ext cx="303074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This Calendar Widget is beneficial for myself and readers who can locate my posts based off the month or date they were posted.</a:t>
            </a:r>
          </a:p>
        </p:txBody>
      </p:sp>
    </p:spTree>
    <p:extLst>
      <p:ext uri="{BB962C8B-B14F-4D97-AF65-F5344CB8AC3E}">
        <p14:creationId xmlns:p14="http://schemas.microsoft.com/office/powerpoint/2010/main" val="395819172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person standing in front of a crowd&#10;&#10;Description generated with high confidence">
            <a:extLst>
              <a:ext uri="{FF2B5EF4-FFF2-40B4-BE49-F238E27FC236}">
                <a16:creationId xmlns:a16="http://schemas.microsoft.com/office/drawing/2014/main" id="{AB8211F1-40CA-4DFB-A6B0-F418B2BFBAEA}"/>
              </a:ext>
            </a:extLst>
          </p:cNvPr>
          <p:cNvPicPr>
            <a:picLocks noChangeAspect="1"/>
          </p:cNvPicPr>
          <p:nvPr/>
        </p:nvPicPr>
        <p:blipFill>
          <a:blip r:embed="rId2"/>
          <a:stretch>
            <a:fillRect/>
          </a:stretch>
        </p:blipFill>
        <p:spPr>
          <a:xfrm>
            <a:off x="1822410" y="1162332"/>
            <a:ext cx="8547180" cy="3480531"/>
          </a:xfrm>
          <a:prstGeom prst="rect">
            <a:avLst/>
          </a:prstGeom>
        </p:spPr>
      </p:pic>
      <p:sp>
        <p:nvSpPr>
          <p:cNvPr id="11" name="TextBox 10">
            <a:extLst>
              <a:ext uri="{FF2B5EF4-FFF2-40B4-BE49-F238E27FC236}">
                <a16:creationId xmlns:a16="http://schemas.microsoft.com/office/drawing/2014/main" id="{3985F4A8-2A91-4AFC-AB55-1AECA821F6F4}"/>
              </a:ext>
            </a:extLst>
          </p:cNvPr>
          <p:cNvSpPr txBox="1"/>
          <p:nvPr/>
        </p:nvSpPr>
        <p:spPr>
          <a:xfrm>
            <a:off x="4379343" y="324928"/>
            <a:ext cx="37352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Footer Website Widget</a:t>
            </a:r>
          </a:p>
        </p:txBody>
      </p:sp>
      <p:sp>
        <p:nvSpPr>
          <p:cNvPr id="13" name="TextBox 12">
            <a:extLst>
              <a:ext uri="{FF2B5EF4-FFF2-40B4-BE49-F238E27FC236}">
                <a16:creationId xmlns:a16="http://schemas.microsoft.com/office/drawing/2014/main" id="{18FCA561-E85B-4AA5-B082-CB3ACA1B2627}"/>
              </a:ext>
            </a:extLst>
          </p:cNvPr>
          <p:cNvSpPr txBox="1"/>
          <p:nvPr/>
        </p:nvSpPr>
        <p:spPr>
          <a:xfrm>
            <a:off x="8447236" y="3429539"/>
            <a:ext cx="334704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This widget is at the bottom of my homepage which reveals my top posts in a stacked collage layout. This again is a feature to make my page a sticky website so that readers feel compelled to stay on my page for longer and browse through more of my content.</a:t>
            </a:r>
          </a:p>
        </p:txBody>
      </p:sp>
    </p:spTree>
    <p:extLst>
      <p:ext uri="{BB962C8B-B14F-4D97-AF65-F5344CB8AC3E}">
        <p14:creationId xmlns:p14="http://schemas.microsoft.com/office/powerpoint/2010/main" val="346227763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A screenshot of a social media post&#10;&#10;Description generated with very high confidence">
            <a:extLst>
              <a:ext uri="{FF2B5EF4-FFF2-40B4-BE49-F238E27FC236}">
                <a16:creationId xmlns:a16="http://schemas.microsoft.com/office/drawing/2014/main" id="{DB53BA5B-A422-41D0-A3D4-44A3DC7B0851}"/>
              </a:ext>
            </a:extLst>
          </p:cNvPr>
          <p:cNvPicPr>
            <a:picLocks noChangeAspect="1"/>
          </p:cNvPicPr>
          <p:nvPr/>
        </p:nvPicPr>
        <p:blipFill>
          <a:blip r:embed="rId2"/>
          <a:stretch>
            <a:fillRect/>
          </a:stretch>
        </p:blipFill>
        <p:spPr>
          <a:xfrm>
            <a:off x="569344" y="1206908"/>
            <a:ext cx="10938294" cy="2230072"/>
          </a:xfrm>
          <a:prstGeom prst="rect">
            <a:avLst/>
          </a:prstGeom>
        </p:spPr>
      </p:pic>
      <p:sp>
        <p:nvSpPr>
          <p:cNvPr id="7" name="TextBox 6">
            <a:extLst>
              <a:ext uri="{FF2B5EF4-FFF2-40B4-BE49-F238E27FC236}">
                <a16:creationId xmlns:a16="http://schemas.microsoft.com/office/drawing/2014/main" id="{235610DD-6000-4590-8E7D-79E92AB21558}"/>
              </a:ext>
            </a:extLst>
          </p:cNvPr>
          <p:cNvSpPr txBox="1"/>
          <p:nvPr/>
        </p:nvSpPr>
        <p:spPr>
          <a:xfrm>
            <a:off x="4019909" y="439947"/>
            <a:ext cx="41665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rPr>
              <a:t>My Website Active Plugins </a:t>
            </a:r>
            <a:endParaRPr lang="en-US">
              <a:solidFill>
                <a:schemeClr val="bg1"/>
              </a:solidFill>
            </a:endParaRPr>
          </a:p>
        </p:txBody>
      </p:sp>
      <p:sp>
        <p:nvSpPr>
          <p:cNvPr id="9" name="TextBox 8">
            <a:extLst>
              <a:ext uri="{FF2B5EF4-FFF2-40B4-BE49-F238E27FC236}">
                <a16:creationId xmlns:a16="http://schemas.microsoft.com/office/drawing/2014/main" id="{30881896-BC90-47E8-8BCE-960287725866}"/>
              </a:ext>
            </a:extLst>
          </p:cNvPr>
          <p:cNvSpPr txBox="1"/>
          <p:nvPr/>
        </p:nvSpPr>
        <p:spPr>
          <a:xfrm>
            <a:off x="568444" y="3645200"/>
            <a:ext cx="468414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The first plugin that I activated is the BAWS post views count plugin which will enable me to keep track of how many people have viewed my site and specific posts.</a:t>
            </a:r>
          </a:p>
        </p:txBody>
      </p:sp>
      <p:sp>
        <p:nvSpPr>
          <p:cNvPr id="10" name="TextBox 9">
            <a:extLst>
              <a:ext uri="{FF2B5EF4-FFF2-40B4-BE49-F238E27FC236}">
                <a16:creationId xmlns:a16="http://schemas.microsoft.com/office/drawing/2014/main" id="{56A30647-8CCA-4934-AE17-5C94998B00A9}"/>
              </a:ext>
            </a:extLst>
          </p:cNvPr>
          <p:cNvSpPr txBox="1"/>
          <p:nvPr/>
        </p:nvSpPr>
        <p:spPr>
          <a:xfrm>
            <a:off x="6520669" y="3645200"/>
            <a:ext cx="468414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The second plugin that I activated is the Yet Another Post Plugin which means that the ads on my website will have a customizable and correlating algorithm so that my readers are thoroughly maintained with a set order and website that meets their needs.</a:t>
            </a:r>
          </a:p>
        </p:txBody>
      </p:sp>
    </p:spTree>
    <p:extLst>
      <p:ext uri="{BB962C8B-B14F-4D97-AF65-F5344CB8AC3E}">
        <p14:creationId xmlns:p14="http://schemas.microsoft.com/office/powerpoint/2010/main" val="26951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0CDA-898E-4213-BE19-D2ABE6D79FF1}"/>
              </a:ext>
            </a:extLst>
          </p:cNvPr>
          <p:cNvSpPr>
            <a:spLocks noGrp="1"/>
          </p:cNvSpPr>
          <p:nvPr>
            <p:ph type="title"/>
          </p:nvPr>
        </p:nvSpPr>
        <p:spPr/>
        <p:txBody>
          <a:bodyPr/>
          <a:lstStyle/>
          <a:p>
            <a:r>
              <a:rPr lang="en-US" dirty="0">
                <a:solidFill>
                  <a:schemeClr val="bg1"/>
                </a:solidFill>
              </a:rPr>
              <a:t>Who are my Reader?</a:t>
            </a:r>
          </a:p>
        </p:txBody>
      </p:sp>
      <p:sp>
        <p:nvSpPr>
          <p:cNvPr id="3" name="Content Placeholder 2">
            <a:extLst>
              <a:ext uri="{FF2B5EF4-FFF2-40B4-BE49-F238E27FC236}">
                <a16:creationId xmlns:a16="http://schemas.microsoft.com/office/drawing/2014/main" id="{9D6A0364-F913-469C-9861-3308D61FDF4A}"/>
              </a:ext>
            </a:extLst>
          </p:cNvPr>
          <p:cNvSpPr>
            <a:spLocks noGrp="1"/>
          </p:cNvSpPr>
          <p:nvPr>
            <p:ph idx="1"/>
          </p:nvPr>
        </p:nvSpPr>
        <p:spPr/>
        <p:txBody>
          <a:bodyPr vert="horz" lIns="0" tIns="45720" rIns="0" bIns="45720" rtlCol="0" anchor="t">
            <a:normAutofit/>
          </a:bodyPr>
          <a:lstStyle/>
          <a:p>
            <a:r>
              <a:rPr lang="en-US" dirty="0">
                <a:solidFill>
                  <a:schemeClr val="bg1"/>
                </a:solidFill>
              </a:rPr>
              <a:t>Target Audience </a:t>
            </a:r>
          </a:p>
          <a:p>
            <a:r>
              <a:rPr lang="en-US" dirty="0">
                <a:solidFill>
                  <a:schemeClr val="bg1"/>
                </a:solidFill>
              </a:rPr>
              <a:t>Male and Females </a:t>
            </a:r>
          </a:p>
          <a:p>
            <a:r>
              <a:rPr lang="en-US" dirty="0">
                <a:solidFill>
                  <a:schemeClr val="bg1"/>
                </a:solidFill>
              </a:rPr>
              <a:t>Ages 16-35 </a:t>
            </a:r>
          </a:p>
          <a:p>
            <a:r>
              <a:rPr lang="en-US" dirty="0">
                <a:solidFill>
                  <a:schemeClr val="bg1"/>
                </a:solidFill>
              </a:rPr>
              <a:t>Interested in Global and Local News</a:t>
            </a:r>
          </a:p>
          <a:p>
            <a:r>
              <a:rPr lang="en-US" dirty="0">
                <a:solidFill>
                  <a:schemeClr val="bg1"/>
                </a:solidFill>
              </a:rPr>
              <a:t>My Instagram Audience </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19315892"/>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RetrospectVTI</vt:lpstr>
      <vt:lpstr>My WordPress Site</vt:lpstr>
      <vt:lpstr>PowerPoint Presentation</vt:lpstr>
      <vt:lpstr>PowerPoint Presentation</vt:lpstr>
      <vt:lpstr>PowerPoint Presentation</vt:lpstr>
      <vt:lpstr>PowerPoint Presentation</vt:lpstr>
      <vt:lpstr>PowerPoint Presentation</vt:lpstr>
      <vt:lpstr>Who are my Reader?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131</cp:revision>
  <dcterms:created xsi:type="dcterms:W3CDTF">2019-12-02T23:45:06Z</dcterms:created>
  <dcterms:modified xsi:type="dcterms:W3CDTF">2019-12-03T12:20:42Z</dcterms:modified>
</cp:coreProperties>
</file>